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797675" cy="98726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E74B3E-E70B-4388-A909-4C53D638D29D}">
  <a:tblStyle styleId="{5DE74B3E-E70B-4388-A909-4C53D638D29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45659" cy="493633"/>
          </a:xfrm>
          <a:prstGeom prst="rect">
            <a:avLst/>
          </a:prstGeom>
          <a:noFill/>
          <a:ln>
            <a:noFill/>
          </a:ln>
        </p:spPr>
        <p:txBody>
          <a:bodyPr anchorCtr="0" anchor="t" bIns="47625" lIns="95250" spcFirstLastPara="1" rIns="95250" wrap="square" tIns="476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1"/>
            <a:ext cx="2945659" cy="493633"/>
          </a:xfrm>
          <a:prstGeom prst="rect">
            <a:avLst/>
          </a:prstGeom>
          <a:noFill/>
          <a:ln>
            <a:noFill/>
          </a:ln>
        </p:spPr>
        <p:txBody>
          <a:bodyPr anchorCtr="0" anchor="t" bIns="47625" lIns="95250" spcFirstLastPara="1" rIns="95250" wrap="square" tIns="476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7317"/>
            <a:ext cx="2945659" cy="493633"/>
          </a:xfrm>
          <a:prstGeom prst="rect">
            <a:avLst/>
          </a:prstGeom>
          <a:noFill/>
          <a:ln>
            <a:noFill/>
          </a:ln>
        </p:spPr>
        <p:txBody>
          <a:bodyPr anchorCtr="0" anchor="b" bIns="47625" lIns="95250" spcFirstLastPara="1" rIns="95250" wrap="square" tIns="476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marR="0" rtl="0" algn="r">
              <a:spcBef>
                <a:spcPts val="0"/>
              </a:spcBef>
              <a:spcAft>
                <a:spcPts val="0"/>
              </a:spcAft>
              <a:buNone/>
            </a:pPr>
            <a:fld id="{00000000-1234-1234-1234-123412341234}" type="slidenum">
              <a:rPr b="0" i="0" lang="de-CH"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iduceo.eu/"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1: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rtl="0" algn="l">
              <a:spcBef>
                <a:spcPts val="0"/>
              </a:spcBef>
              <a:spcAft>
                <a:spcPts val="0"/>
              </a:spcAft>
              <a:buNone/>
            </a:pPr>
            <a:r>
              <a:t/>
            </a:r>
            <a:endParaRPr/>
          </a:p>
        </p:txBody>
      </p:sp>
      <p:sp>
        <p:nvSpPr>
          <p:cNvPr id="37" name="Google Shape;37;p1: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09" name="Google Shape;109;p10: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1: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rtl="0" algn="l">
              <a:spcBef>
                <a:spcPts val="0"/>
              </a:spcBef>
              <a:spcAft>
                <a:spcPts val="0"/>
              </a:spcAft>
              <a:buNone/>
            </a:pPr>
            <a:r>
              <a:rPr lang="de-CH"/>
              <a:t>CORE-CLIMAX</a:t>
            </a:r>
            <a:endParaRPr/>
          </a:p>
          <a:p>
            <a:pPr indent="0" lvl="0" marL="0" rtl="0" algn="l">
              <a:spcBef>
                <a:spcPts val="360"/>
              </a:spcBef>
              <a:spcAft>
                <a:spcPts val="0"/>
              </a:spcAft>
              <a:buNone/>
            </a:pPr>
            <a:r>
              <a:rPr lang="de-CH"/>
              <a:t>Red – research capability (RC)</a:t>
            </a:r>
            <a:endParaRPr/>
          </a:p>
          <a:p>
            <a:pPr indent="0" lvl="0" marL="0" rtl="0" algn="l">
              <a:spcBef>
                <a:spcPts val="360"/>
              </a:spcBef>
              <a:spcAft>
                <a:spcPts val="0"/>
              </a:spcAft>
              <a:buNone/>
            </a:pPr>
            <a:r>
              <a:rPr lang="de-CH"/>
              <a:t>Yellow – Initial Operations Capability (IOC)</a:t>
            </a:r>
            <a:endParaRPr/>
          </a:p>
          <a:p>
            <a:pPr indent="0" lvl="0" marL="0" rtl="0" algn="l">
              <a:spcBef>
                <a:spcPts val="360"/>
              </a:spcBef>
              <a:spcAft>
                <a:spcPts val="0"/>
              </a:spcAft>
              <a:buNone/>
            </a:pPr>
            <a:r>
              <a:rPr lang="de-CH"/>
              <a:t>Green Full Operations Capability (FOC)</a:t>
            </a:r>
            <a:endParaRPr/>
          </a:p>
        </p:txBody>
      </p:sp>
      <p:sp>
        <p:nvSpPr>
          <p:cNvPr id="119" name="Google Shape;119;p11: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25" name="Google Shape;125;p12: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32" name="Google Shape;132;p13: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39" name="Google Shape;139;p14: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46" name="Google Shape;146;p15: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6: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53" name="Google Shape;153;p16: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7: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7: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marR="0" rtl="0" algn="l">
              <a:lnSpc>
                <a:spcPct val="100000"/>
              </a:lnSpc>
              <a:spcBef>
                <a:spcPts val="0"/>
              </a:spcBef>
              <a:spcAft>
                <a:spcPts val="0"/>
              </a:spcAft>
              <a:buClr>
                <a:schemeClr val="dk1"/>
              </a:buClr>
              <a:buSzPts val="1200"/>
              <a:buFont typeface="Calibri"/>
              <a:buNone/>
            </a:pPr>
            <a:r>
              <a:rPr lang="de-CH" sz="1200">
                <a:solidFill>
                  <a:schemeClr val="dk1"/>
                </a:solidFill>
                <a:latin typeface="Calibri"/>
                <a:ea typeface="Calibri"/>
                <a:cs typeface="Calibri"/>
                <a:sym typeface="Calibri"/>
              </a:rPr>
              <a:t>Jörg Schulz: To some extent we are obliged to provide explanation of terminology also in the ongoing FIDCUEO project (</a:t>
            </a:r>
            <a:r>
              <a:rPr lang="de-CH" sz="1200" u="sng">
                <a:solidFill>
                  <a:schemeClr val="hlink"/>
                </a:solidFill>
                <a:latin typeface="Calibri"/>
                <a:ea typeface="Calibri"/>
                <a:cs typeface="Calibri"/>
                <a:sym typeface="Calibri"/>
                <a:hlinkClick r:id="rId2"/>
              </a:rPr>
              <a:t>www.fiduceo.eu</a:t>
            </a:r>
            <a:r>
              <a:rPr lang="de-CH" sz="1200">
                <a:solidFill>
                  <a:schemeClr val="dk1"/>
                </a:solidFill>
                <a:latin typeface="Calibri"/>
                <a:ea typeface="Calibri"/>
                <a:cs typeface="Calibri"/>
                <a:sym typeface="Calibri"/>
              </a:rPr>
              <a:t>) in the next few years but I think getting a few people together to work on this across domains (atmosphere, land and ocean , cryosphere) could be fruitful.</a:t>
            </a:r>
            <a:endParaRPr/>
          </a:p>
          <a:p>
            <a:pPr indent="0" lvl="0" marL="0" rtl="0" algn="l">
              <a:spcBef>
                <a:spcPts val="360"/>
              </a:spcBef>
              <a:spcAft>
                <a:spcPts val="0"/>
              </a:spcAft>
              <a:buNone/>
            </a:pPr>
            <a:r>
              <a:t/>
            </a:r>
            <a:endParaRPr/>
          </a:p>
        </p:txBody>
      </p:sp>
      <p:sp>
        <p:nvSpPr>
          <p:cNvPr id="162" name="Google Shape;162;p17: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169" name="Google Shape;169;p18: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45" name="Google Shape;45;p2: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3: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rtl="0" algn="l">
              <a:spcBef>
                <a:spcPts val="0"/>
              </a:spcBef>
              <a:spcAft>
                <a:spcPts val="0"/>
              </a:spcAft>
              <a:buNone/>
            </a:pPr>
            <a:r>
              <a:rPr lang="de-CH"/>
              <a:t>Submission of papers: Authors who have been informed that their proposed paper is eligible for the SI (see “1. Abstracts”) can submit full papers during the submission period 1 June 2016 – 1 October 2016. The authors are kindly requested to follow RSE author guidelines. Papers submitted after 1 October 2016 will not be considered for the SI. Final publication: The printed version of the Special Issue will likely be available in the last quarter of 2017, assuming the standard length of the review process. However, accepted papers (after type-setting and proof-reading) will be made available as (citable) pre-print pdf file shortly (typically within a few weeks) after they have been accepted.   </a:t>
            </a:r>
            <a:endParaRPr/>
          </a:p>
        </p:txBody>
      </p:sp>
      <p:sp>
        <p:nvSpPr>
          <p:cNvPr id="53" name="Google Shape;53;p3: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4: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61" name="Google Shape;61;p4: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68" name="Google Shape;68;p5: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679768" y="4689515"/>
            <a:ext cx="5438140" cy="4442698"/>
          </a:xfrm>
          <a:prstGeom prst="rect">
            <a:avLst/>
          </a:prstGeom>
        </p:spPr>
        <p:txBody>
          <a:bodyPr anchorCtr="0" anchor="t" bIns="47625" lIns="95250" spcFirstLastPara="1" rIns="95250" wrap="square" tIns="47625">
            <a:noAutofit/>
          </a:bodyPr>
          <a:lstStyle/>
          <a:p>
            <a:pPr indent="0" lvl="0" marL="0" rtl="0" algn="l">
              <a:spcBef>
                <a:spcPts val="360"/>
              </a:spcBef>
              <a:spcAft>
                <a:spcPts val="0"/>
              </a:spcAft>
              <a:buNone/>
            </a:pPr>
            <a:r>
              <a:t/>
            </a:r>
            <a:endParaRPr/>
          </a:p>
        </p:txBody>
      </p:sp>
      <p:sp>
        <p:nvSpPr>
          <p:cNvPr id="76" name="Google Shape;76;p6: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7: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7: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rtl="0" algn="l">
              <a:spcBef>
                <a:spcPts val="0"/>
              </a:spcBef>
              <a:spcAft>
                <a:spcPts val="0"/>
              </a:spcAft>
              <a:buNone/>
            </a:pPr>
            <a:r>
              <a:rPr lang="de-CH"/>
              <a:t>6 columns in Maturity Matrix of Bates and Privette. 1 out of 6 is ‘product validation’.</a:t>
            </a:r>
            <a:endParaRPr/>
          </a:p>
          <a:p>
            <a:pPr indent="0" lvl="0" marL="0" rtl="0" algn="l">
              <a:spcBef>
                <a:spcPts val="360"/>
              </a:spcBef>
              <a:spcAft>
                <a:spcPts val="0"/>
              </a:spcAft>
              <a:buNone/>
            </a:pPr>
            <a:r>
              <a:rPr lang="de-CH"/>
              <a:t>Red – research capability (RC)</a:t>
            </a:r>
            <a:endParaRPr/>
          </a:p>
          <a:p>
            <a:pPr indent="0" lvl="0" marL="0" rtl="0" algn="l">
              <a:spcBef>
                <a:spcPts val="360"/>
              </a:spcBef>
              <a:spcAft>
                <a:spcPts val="0"/>
              </a:spcAft>
              <a:buNone/>
            </a:pPr>
            <a:r>
              <a:rPr lang="de-CH"/>
              <a:t>Yellow – Initial Operations Capability (IOC)</a:t>
            </a:r>
            <a:endParaRPr/>
          </a:p>
          <a:p>
            <a:pPr indent="0" lvl="0" marL="0" rtl="0" algn="l">
              <a:spcBef>
                <a:spcPts val="360"/>
              </a:spcBef>
              <a:spcAft>
                <a:spcPts val="0"/>
              </a:spcAft>
              <a:buNone/>
            </a:pPr>
            <a:r>
              <a:rPr lang="de-CH"/>
              <a:t>Green Full Operations Capability (FOC)</a:t>
            </a:r>
            <a:endParaRPr/>
          </a:p>
          <a:p>
            <a:pPr indent="0" lvl="0" marL="0" rtl="0" algn="l">
              <a:spcBef>
                <a:spcPts val="360"/>
              </a:spcBef>
              <a:spcAft>
                <a:spcPts val="0"/>
              </a:spcAft>
              <a:buNone/>
            </a:pPr>
            <a:r>
              <a:t/>
            </a:r>
            <a:endParaRPr/>
          </a:p>
        </p:txBody>
      </p:sp>
      <p:sp>
        <p:nvSpPr>
          <p:cNvPr id="84" name="Google Shape;84;p7: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8: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rtl="0" algn="l">
              <a:spcBef>
                <a:spcPts val="0"/>
              </a:spcBef>
              <a:spcAft>
                <a:spcPts val="0"/>
              </a:spcAft>
              <a:buNone/>
            </a:pPr>
            <a:r>
              <a:t/>
            </a:r>
            <a:endParaRPr/>
          </a:p>
        </p:txBody>
      </p:sp>
      <p:sp>
        <p:nvSpPr>
          <p:cNvPr id="93" name="Google Shape;93;p8: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p:nvPr>
            <p:ph idx="2" type="sldImg"/>
          </p:nvPr>
        </p:nvSpPr>
        <p:spPr>
          <a:xfrm>
            <a:off x="931863" y="741363"/>
            <a:ext cx="4933950" cy="3700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9:notes"/>
          <p:cNvSpPr txBox="1"/>
          <p:nvPr>
            <p:ph idx="1" type="body"/>
          </p:nvPr>
        </p:nvSpPr>
        <p:spPr>
          <a:xfrm>
            <a:off x="679768" y="4689515"/>
            <a:ext cx="5438140" cy="4442698"/>
          </a:xfrm>
          <a:prstGeom prst="rect">
            <a:avLst/>
          </a:prstGeom>
          <a:noFill/>
          <a:ln>
            <a:noFill/>
          </a:ln>
        </p:spPr>
        <p:txBody>
          <a:bodyPr anchorCtr="0" anchor="t" bIns="47625" lIns="95250" spcFirstLastPara="1" rIns="95250" wrap="square" tIns="47625">
            <a:noAutofit/>
          </a:bodyPr>
          <a:lstStyle/>
          <a:p>
            <a:pPr indent="0" lvl="0" marL="0" rtl="0" algn="l">
              <a:spcBef>
                <a:spcPts val="0"/>
              </a:spcBef>
              <a:spcAft>
                <a:spcPts val="0"/>
              </a:spcAft>
              <a:buNone/>
            </a:pPr>
            <a:r>
              <a:t/>
            </a:r>
            <a:endParaRPr/>
          </a:p>
        </p:txBody>
      </p:sp>
      <p:sp>
        <p:nvSpPr>
          <p:cNvPr id="102" name="Google Shape;102;p9:notes"/>
          <p:cNvSpPr txBox="1"/>
          <p:nvPr>
            <p:ph idx="12" type="sldNum"/>
          </p:nvPr>
        </p:nvSpPr>
        <p:spPr>
          <a:xfrm>
            <a:off x="3850443" y="9377317"/>
            <a:ext cx="2945659" cy="493633"/>
          </a:xfrm>
          <a:prstGeom prst="rect">
            <a:avLst/>
          </a:prstGeom>
          <a:noFill/>
          <a:ln>
            <a:noFill/>
          </a:ln>
        </p:spPr>
        <p:txBody>
          <a:bodyPr anchorCtr="0" anchor="b" bIns="47625" lIns="95250" spcFirstLastPara="1" rIns="95250" wrap="square" tIns="47625">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p:nvPr/>
        </p:nvSpPr>
        <p:spPr>
          <a:xfrm>
            <a:off x="533400" y="76200"/>
            <a:ext cx="8458200" cy="609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top2" id="23" name="Google Shape;23;p3"/>
          <p:cNvPicPr preferRelativeResize="0"/>
          <p:nvPr/>
        </p:nvPicPr>
        <p:blipFill rotWithShape="1">
          <a:blip r:embed="rId2">
            <a:alphaModFix/>
          </a:blip>
          <a:srcRect b="0" l="0" r="0" t="0"/>
          <a:stretch/>
        </p:blipFill>
        <p:spPr>
          <a:xfrm>
            <a:off x="0" y="0"/>
            <a:ext cx="438150" cy="6858000"/>
          </a:xfrm>
          <a:prstGeom prst="rect">
            <a:avLst/>
          </a:prstGeom>
          <a:noFill/>
          <a:ln>
            <a:noFill/>
          </a:ln>
        </p:spPr>
      </p:pic>
      <p:sp>
        <p:nvSpPr>
          <p:cNvPr id="24" name="Google Shape;24;p3"/>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3"/>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3"/>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CH"/>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journals.elsevier.com/remote-sensing-of-environment/call-for-papers/special-issue-on-earth-observation-of-essential-climate-vari/"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5"/>
          <p:cNvSpPr txBox="1"/>
          <p:nvPr>
            <p:ph type="ctrTitle"/>
          </p:nvPr>
        </p:nvSpPr>
        <p:spPr>
          <a:xfrm>
            <a:off x="262731" y="609600"/>
            <a:ext cx="8610600" cy="21336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spcBef>
                <a:spcPts val="0"/>
              </a:spcBef>
              <a:spcAft>
                <a:spcPts val="0"/>
              </a:spcAft>
              <a:buNone/>
            </a:pPr>
            <a:r>
              <a:rPr lang="de-CH" sz="3200"/>
              <a:t>Update on LPV Stages and Metrics for Cal/Val</a:t>
            </a:r>
            <a:br>
              <a:rPr lang="de-CH" sz="2700"/>
            </a:br>
            <a:endParaRPr b="1" sz="2100">
              <a:latin typeface="Arial"/>
              <a:ea typeface="Arial"/>
              <a:cs typeface="Arial"/>
              <a:sym typeface="Arial"/>
            </a:endParaRPr>
          </a:p>
        </p:txBody>
      </p:sp>
      <p:sp>
        <p:nvSpPr>
          <p:cNvPr id="40" name="Google Shape;40;p5"/>
          <p:cNvSpPr txBox="1"/>
          <p:nvPr>
            <p:ph idx="1" type="subTitle"/>
          </p:nvPr>
        </p:nvSpPr>
        <p:spPr>
          <a:xfrm>
            <a:off x="1066800" y="4648200"/>
            <a:ext cx="6934200" cy="20574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chemeClr val="dk1"/>
              </a:buClr>
              <a:buSzPts val="2000"/>
              <a:buNone/>
            </a:pPr>
            <a:r>
              <a:rPr lang="de-CH" sz="2000">
                <a:solidFill>
                  <a:schemeClr val="dk1"/>
                </a:solidFill>
                <a:latin typeface="Arial"/>
                <a:ea typeface="Arial"/>
                <a:cs typeface="Arial"/>
                <a:sym typeface="Arial"/>
              </a:rPr>
              <a:t>Gabriela Schaepman-Strub (U Zurich)</a:t>
            </a:r>
            <a:endParaRPr/>
          </a:p>
          <a:p>
            <a:pPr indent="0" lvl="0" marL="0" rtl="0" algn="ctr">
              <a:lnSpc>
                <a:spcPct val="80000"/>
              </a:lnSpc>
              <a:spcBef>
                <a:spcPts val="400"/>
              </a:spcBef>
              <a:spcAft>
                <a:spcPts val="0"/>
              </a:spcAft>
              <a:buClr>
                <a:srgbClr val="888888"/>
              </a:buClr>
              <a:buSzPts val="2000"/>
              <a:buNone/>
            </a:pPr>
            <a:r>
              <a:t/>
            </a:r>
            <a:endParaRPr sz="2000">
              <a:solidFill>
                <a:schemeClr val="dk1"/>
              </a:solidFill>
              <a:latin typeface="Arial"/>
              <a:ea typeface="Arial"/>
              <a:cs typeface="Arial"/>
              <a:sym typeface="Arial"/>
            </a:endParaRPr>
          </a:p>
          <a:p>
            <a:pPr indent="0" lvl="0" marL="0" rtl="0" algn="ctr">
              <a:lnSpc>
                <a:spcPct val="80000"/>
              </a:lnSpc>
              <a:spcBef>
                <a:spcPts val="320"/>
              </a:spcBef>
              <a:spcAft>
                <a:spcPts val="0"/>
              </a:spcAft>
              <a:buClr>
                <a:schemeClr val="dk1"/>
              </a:buClr>
              <a:buSzPts val="1600"/>
              <a:buNone/>
            </a:pPr>
            <a:r>
              <a:rPr lang="de-CH" sz="1600">
                <a:solidFill>
                  <a:schemeClr val="dk1"/>
                </a:solidFill>
                <a:latin typeface="Arial"/>
                <a:ea typeface="Arial"/>
                <a:cs typeface="Arial"/>
                <a:sym typeface="Arial"/>
              </a:rPr>
              <a:t>LPV Subgroup meeting (ESA LPS side meeting)</a:t>
            </a:r>
            <a:endParaRPr/>
          </a:p>
          <a:p>
            <a:pPr indent="0" lvl="0" marL="0" rtl="0" algn="ctr">
              <a:lnSpc>
                <a:spcPct val="80000"/>
              </a:lnSpc>
              <a:spcBef>
                <a:spcPts val="320"/>
              </a:spcBef>
              <a:spcAft>
                <a:spcPts val="0"/>
              </a:spcAft>
              <a:buClr>
                <a:schemeClr val="dk1"/>
              </a:buClr>
              <a:buSzPts val="1600"/>
              <a:buNone/>
            </a:pPr>
            <a:r>
              <a:rPr lang="de-CH" sz="1600">
                <a:solidFill>
                  <a:schemeClr val="dk1"/>
                </a:solidFill>
                <a:latin typeface="Arial"/>
                <a:ea typeface="Arial"/>
                <a:cs typeface="Arial"/>
                <a:sym typeface="Arial"/>
              </a:rPr>
              <a:t>11 May 2016</a:t>
            </a:r>
            <a:endParaRPr/>
          </a:p>
          <a:p>
            <a:pPr indent="0" lvl="0" marL="0" rtl="0" algn="ctr">
              <a:lnSpc>
                <a:spcPct val="80000"/>
              </a:lnSpc>
              <a:spcBef>
                <a:spcPts val="320"/>
              </a:spcBef>
              <a:spcAft>
                <a:spcPts val="0"/>
              </a:spcAft>
              <a:buClr>
                <a:srgbClr val="888888"/>
              </a:buClr>
              <a:buSzPts val="1600"/>
              <a:buNone/>
            </a:pPr>
            <a:r>
              <a:t/>
            </a:r>
            <a:endParaRPr b="1" sz="1600">
              <a:solidFill>
                <a:srgbClr val="FF0000"/>
              </a:solidFill>
              <a:latin typeface="Arial"/>
              <a:ea typeface="Arial"/>
              <a:cs typeface="Arial"/>
              <a:sym typeface="Arial"/>
            </a:endParaRPr>
          </a:p>
        </p:txBody>
      </p:sp>
      <p:pic>
        <p:nvPicPr>
          <p:cNvPr descr="top2" id="41" name="Google Shape;41;p5"/>
          <p:cNvPicPr preferRelativeResize="0"/>
          <p:nvPr/>
        </p:nvPicPr>
        <p:blipFill rotWithShape="1">
          <a:blip r:embed="rId3">
            <a:alphaModFix/>
          </a:blip>
          <a:srcRect b="0" l="0" r="0" t="0"/>
          <a:stretch/>
        </p:blipFill>
        <p:spPr>
          <a:xfrm>
            <a:off x="1588" y="0"/>
            <a:ext cx="9132887" cy="468313"/>
          </a:xfrm>
          <a:prstGeom prst="rect">
            <a:avLst/>
          </a:prstGeom>
          <a:noFill/>
          <a:ln>
            <a:noFill/>
          </a:ln>
          <a:effectLst>
            <a:outerShdw blurRad="292100" rotWithShape="0" algn="tl" dir="2700000" dist="139700">
              <a:srgbClr val="333333">
                <a:alpha val="64705"/>
              </a:srgbClr>
            </a:outerShdw>
          </a:effectLst>
        </p:spPr>
      </p:pic>
      <p:pic>
        <p:nvPicPr>
          <p:cNvPr descr="LPV_logo_upd.jpg" id="42" name="Google Shape;42;p5"/>
          <p:cNvPicPr preferRelativeResize="0"/>
          <p:nvPr/>
        </p:nvPicPr>
        <p:blipFill rotWithShape="1">
          <a:blip r:embed="rId4">
            <a:alphaModFix/>
          </a:blip>
          <a:srcRect b="0" l="0" r="0" t="0"/>
          <a:stretch/>
        </p:blipFill>
        <p:spPr>
          <a:xfrm>
            <a:off x="3628231" y="2286000"/>
            <a:ext cx="1811338" cy="16349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a:t>CORE-CLIMAX</a:t>
            </a:r>
            <a:endParaRPr/>
          </a:p>
        </p:txBody>
      </p:sp>
      <p:sp>
        <p:nvSpPr>
          <p:cNvPr id="112" name="Google Shape;112;p14"/>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113" name="Google Shape;113;p14"/>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114" name="Google Shape;114;p14"/>
          <p:cNvPicPr preferRelativeResize="0"/>
          <p:nvPr/>
        </p:nvPicPr>
        <p:blipFill rotWithShape="1">
          <a:blip r:embed="rId3">
            <a:alphaModFix/>
          </a:blip>
          <a:srcRect b="0" l="0" r="0" t="0"/>
          <a:stretch/>
        </p:blipFill>
        <p:spPr>
          <a:xfrm>
            <a:off x="457200" y="1524000"/>
            <a:ext cx="8534400" cy="4533738"/>
          </a:xfrm>
          <a:prstGeom prst="rect">
            <a:avLst/>
          </a:prstGeom>
          <a:noFill/>
          <a:ln>
            <a:noFill/>
          </a:ln>
        </p:spPr>
      </p:pic>
      <p:sp>
        <p:nvSpPr>
          <p:cNvPr id="115" name="Google Shape;115;p14"/>
          <p:cNvSpPr/>
          <p:nvPr/>
        </p:nvSpPr>
        <p:spPr>
          <a:xfrm>
            <a:off x="4648200" y="1905000"/>
            <a:ext cx="1600200" cy="3810000"/>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15"/>
          <p:cNvGraphicFramePr/>
          <p:nvPr/>
        </p:nvGraphicFramePr>
        <p:xfrm>
          <a:off x="609600" y="281454"/>
          <a:ext cx="3000000" cy="3000000"/>
        </p:xfrm>
        <a:graphic>
          <a:graphicData uri="http://schemas.openxmlformats.org/drawingml/2006/table">
            <a:tbl>
              <a:tblPr>
                <a:noFill/>
                <a:tableStyleId>{5DE74B3E-E70B-4388-A909-4C53D638D29D}</a:tableStyleId>
              </a:tblPr>
              <a:tblGrid>
                <a:gridCol w="762000"/>
                <a:gridCol w="7467600"/>
              </a:tblGrid>
              <a:tr h="410875">
                <a:tc>
                  <a:txBody>
                    <a:bodyPr/>
                    <a:lstStyle/>
                    <a:p>
                      <a:pPr indent="0" lvl="0" marL="0" marR="0" rtl="0" algn="ctr">
                        <a:spcBef>
                          <a:spcPts val="0"/>
                        </a:spcBef>
                        <a:spcAft>
                          <a:spcPts val="0"/>
                        </a:spcAft>
                        <a:buNone/>
                      </a:pPr>
                      <a:r>
                        <a:rPr b="1" i="0" lang="de-CH" sz="1800" u="none" cap="none" strike="noStrike">
                          <a:solidFill>
                            <a:srgbClr val="000000"/>
                          </a:solidFill>
                          <a:latin typeface="Times New Roman"/>
                          <a:ea typeface="Times New Roman"/>
                          <a:cs typeface="Times New Roman"/>
                          <a:sym typeface="Times New Roman"/>
                        </a:rPr>
                        <a:t>Maturity</a:t>
                      </a:r>
                      <a:endParaRPr b="1"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EF3"/>
                    </a:solidFill>
                  </a:tcPr>
                </a:tc>
                <a:tc>
                  <a:txBody>
                    <a:bodyPr/>
                    <a:lstStyle/>
                    <a:p>
                      <a:pPr indent="0" lvl="0" marL="0" marR="0" rtl="0" algn="ctr">
                        <a:spcBef>
                          <a:spcPts val="0"/>
                        </a:spcBef>
                        <a:spcAft>
                          <a:spcPts val="0"/>
                        </a:spcAft>
                        <a:buNone/>
                      </a:pPr>
                      <a:r>
                        <a:rPr b="1" i="0" lang="de-CH" sz="1800" u="none" cap="none" strike="noStrike">
                          <a:solidFill>
                            <a:srgbClr val="000000"/>
                          </a:solidFill>
                          <a:latin typeface="Times New Roman"/>
                          <a:ea typeface="Times New Roman"/>
                          <a:cs typeface="Times New Roman"/>
                          <a:sym typeface="Times New Roman"/>
                        </a:rPr>
                        <a:t>UNCERTAINTY CHARACTERISATION</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EF3"/>
                    </a:solidFill>
                  </a:tcPr>
                </a:tc>
              </a:tr>
              <a:tr h="332075">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1</a:t>
                      </a:r>
                      <a:endParaRPr b="0"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alpha val="37647"/>
                      </a:srgbClr>
                    </a:solidFill>
                  </a:tcPr>
                </a:tc>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None</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EF3"/>
                    </a:solidFill>
                  </a:tcPr>
                </a:tc>
              </a:tr>
              <a:tr h="857475">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2</a:t>
                      </a:r>
                      <a:endParaRPr b="0"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00">
                        <a:alpha val="37647"/>
                      </a:srgbClr>
                    </a:solidFill>
                  </a:tcPr>
                </a:tc>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Standard uncertainty nomenclature is identified or defined; limited validation done; limited information on uncertainty available</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EF3"/>
                    </a:solidFill>
                  </a:tcPr>
                </a:tc>
              </a:tr>
              <a:tr h="937875">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3</a:t>
                      </a:r>
                      <a:endParaRPr b="0"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Score 2 + standard nomenclature applied; validation extended to full product data coverage, comprehensive information on uncertainty available; methods for automated monitoring defined </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EF3"/>
                    </a:solidFill>
                  </a:tcPr>
                </a:tc>
              </a:tr>
              <a:tr h="937875">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4</a:t>
                      </a:r>
                      <a:endParaRPr b="0"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Score 3 + procedures to establish SI traceability are defined; (inter)comparison against corresponding CDRs (other methods, models, etc); quantitative estimates of uncertainty provided within the product characterising more or less uncertain data points; automated monitoring partially implemented </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AEEF3"/>
                    </a:solidFill>
                  </a:tcPr>
                </a:tc>
              </a:tr>
              <a:tr h="1080800">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5</a:t>
                      </a:r>
                      <a:endParaRPr b="0"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FF99"/>
                    </a:solidFill>
                  </a:tcPr>
                </a:tc>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Score 4 + SI traceability partly established; data provider participated in one inter-national data assessment; comprehensive validation of the quantitative uncertainty estimates; automated quality monitoring fully implemented (all production levels) </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BEEF3"/>
                    </a:solidFill>
                  </a:tcPr>
                </a:tc>
              </a:tr>
              <a:tr h="1241575">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6</a:t>
                      </a:r>
                      <a:endParaRPr b="0" i="0" sz="1800" u="none" cap="none" strike="noStrike">
                        <a:solidFill>
                          <a:srgbClr val="000000"/>
                        </a:solidFill>
                        <a:latin typeface="Times New Roman"/>
                        <a:ea typeface="Times New Roman"/>
                        <a:cs typeface="Times New Roman"/>
                        <a:sym typeface="Times New Roman"/>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CFF99"/>
                    </a:solidFill>
                  </a:tcPr>
                </a:tc>
                <a:tc>
                  <a:txBody>
                    <a:bodyPr/>
                    <a:lstStyle/>
                    <a:p>
                      <a:pPr indent="0" lvl="0" marL="0" marR="0" rtl="0" algn="ctr">
                        <a:spcBef>
                          <a:spcPts val="0"/>
                        </a:spcBef>
                        <a:spcAft>
                          <a:spcPts val="0"/>
                        </a:spcAft>
                        <a:buNone/>
                      </a:pPr>
                      <a:r>
                        <a:rPr b="0" i="0" lang="de-CH" sz="1800" u="none" cap="none" strike="noStrike">
                          <a:solidFill>
                            <a:srgbClr val="000000"/>
                          </a:solidFill>
                          <a:latin typeface="Times New Roman"/>
                          <a:ea typeface="Times New Roman"/>
                          <a:cs typeface="Times New Roman"/>
                          <a:sym typeface="Times New Roman"/>
                        </a:rPr>
                        <a:t>Score 5 + SI traceability established; data provider participated in multiple inter-national data assessment and incorporating feedbacks into the product development cycle; temporal and spatial error covariance quantified;  Automated monitoring in place with results fed back to other accessible information, e.g. meta data or documentation </a:t>
                      </a:r>
                      <a:endParaRPr/>
                    </a:p>
                  </a:txBody>
                  <a:tcPr marT="7375" marB="0" marR="7375" marL="7375"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BEEF3"/>
                    </a:solidFill>
                  </a:tcPr>
                </a:tc>
              </a:tr>
            </a:tbl>
          </a:graphicData>
        </a:graphic>
      </p:graphicFrame>
      <p:sp>
        <p:nvSpPr>
          <p:cNvPr id="122" name="Google Shape;122;p15"/>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aphicFrame>
        <p:nvGraphicFramePr>
          <p:cNvPr id="127" name="Google Shape;127;p16"/>
          <p:cNvGraphicFramePr/>
          <p:nvPr/>
        </p:nvGraphicFramePr>
        <p:xfrm>
          <a:off x="2119" y="304800"/>
          <a:ext cx="3000000" cy="3000000"/>
        </p:xfrm>
        <a:graphic>
          <a:graphicData uri="http://schemas.openxmlformats.org/drawingml/2006/table">
            <a:tbl>
              <a:tblPr>
                <a:noFill/>
                <a:tableStyleId>{5DE74B3E-E70B-4388-A909-4C53D638D29D}</a:tableStyleId>
              </a:tblPr>
              <a:tblGrid>
                <a:gridCol w="531325"/>
                <a:gridCol w="1622950"/>
                <a:gridCol w="1874125"/>
                <a:gridCol w="1622950"/>
                <a:gridCol w="1796850"/>
                <a:gridCol w="1661600"/>
              </a:tblGrid>
              <a:tr h="424575">
                <a:tc>
                  <a:txBody>
                    <a:bodyPr/>
                    <a:lstStyle/>
                    <a:p>
                      <a:pPr indent="0" lvl="0" marL="0" marR="0" rtl="0" algn="l">
                        <a:spcBef>
                          <a:spcPts val="0"/>
                        </a:spcBef>
                        <a:spcAft>
                          <a:spcPts val="0"/>
                        </a:spcAft>
                        <a:buNone/>
                      </a:pPr>
                      <a:r>
                        <a:t/>
                      </a:r>
                      <a:endParaRPr b="0" i="0" sz="800" u="none" cap="none" strike="noStrike">
                        <a:solidFill>
                          <a:srgbClr val="000000"/>
                        </a:solidFill>
                        <a:latin typeface="Calibri"/>
                        <a:ea typeface="Calibri"/>
                        <a:cs typeface="Calibri"/>
                        <a:sym typeface="Calibri"/>
                      </a:endParaRPr>
                    </a:p>
                  </a:txBody>
                  <a:tcPr marT="6550" marB="0" marR="6550" marL="65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800" u="none" cap="none" strike="noStrike">
                        <a:solidFill>
                          <a:srgbClr val="FF0000"/>
                        </a:solidFill>
                        <a:latin typeface="Calibri"/>
                        <a:ea typeface="Calibri"/>
                        <a:cs typeface="Calibri"/>
                        <a:sym typeface="Calibri"/>
                      </a:endParaRPr>
                    </a:p>
                  </a:txBody>
                  <a:tcPr marT="6550" marB="0" marR="6550" marL="65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800" u="none" cap="none" strike="noStrike">
                        <a:solidFill>
                          <a:srgbClr val="FFFFFF"/>
                        </a:solidFill>
                        <a:latin typeface="Calibri"/>
                        <a:ea typeface="Calibri"/>
                        <a:cs typeface="Calibri"/>
                        <a:sym typeface="Calibri"/>
                      </a:endParaRPr>
                    </a:p>
                  </a:txBody>
                  <a:tcPr marT="6550" marB="0" marR="6550" marL="65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800" u="none" cap="none" strike="noStrike">
                        <a:solidFill>
                          <a:srgbClr val="000000"/>
                        </a:solidFill>
                        <a:latin typeface="Calibri"/>
                        <a:ea typeface="Calibri"/>
                        <a:cs typeface="Calibri"/>
                        <a:sym typeface="Calibri"/>
                      </a:endParaRPr>
                    </a:p>
                  </a:txBody>
                  <a:tcPr marT="6550" marB="0" marR="6550" marL="65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de-CH" sz="800" u="none" cap="none" strike="noStrike">
                          <a:solidFill>
                            <a:srgbClr val="000000"/>
                          </a:solidFill>
                          <a:latin typeface="Times New Roman"/>
                          <a:ea typeface="Times New Roman"/>
                          <a:cs typeface="Times New Roman"/>
                          <a:sym typeface="Times New Roman"/>
                        </a:rPr>
                        <a:t>CLIMATE DATA RECORD (CDR) MATURITY EVALUATION GUIDELINES</a:t>
                      </a:r>
                      <a:endParaRPr/>
                    </a:p>
                  </a:txBody>
                  <a:tcPr marT="6550" marB="0" marR="6550" marL="65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800" u="none" cap="none" strike="noStrike">
                        <a:solidFill>
                          <a:srgbClr val="000000"/>
                        </a:solidFill>
                        <a:latin typeface="Calibri"/>
                        <a:ea typeface="Calibri"/>
                        <a:cs typeface="Calibri"/>
                        <a:sym typeface="Calibri"/>
                      </a:endParaRPr>
                    </a:p>
                  </a:txBody>
                  <a:tcPr marT="6550" marB="0" marR="6550" marL="65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0430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Maturity</a:t>
                      </a:r>
                      <a:r>
                        <a:rPr b="1" i="0" lang="de-CH" sz="1600" u="none" cap="none" strike="noStrike">
                          <a:solidFill>
                            <a:srgbClr val="800080"/>
                          </a:solidFill>
                          <a:latin typeface="Times New Roman"/>
                          <a:ea typeface="Times New Roman"/>
                          <a:cs typeface="Times New Roman"/>
                          <a:sym typeface="Times New Roman"/>
                        </a:rPr>
                        <a:t> </a:t>
                      </a:r>
                      <a:endParaRPr b="1" i="0" sz="1600" u="none" cap="none" strike="noStrike">
                        <a:solidFill>
                          <a:srgbClr val="000000"/>
                        </a:solidFill>
                        <a:latin typeface="Times New Roman"/>
                        <a:ea typeface="Times New Roman"/>
                        <a:cs typeface="Times New Roman"/>
                        <a:sym typeface="Times New Roman"/>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EF3"/>
                    </a:solidFill>
                  </a:tcPr>
                </a:tc>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UNCERTAINTY CHARACTERISATION</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EF3"/>
                    </a:solidFill>
                  </a:tcPr>
                </a:tc>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Standards</a:t>
                      </a:r>
                      <a:r>
                        <a:rPr b="1" baseline="30000" i="0" lang="de-CH" sz="1600" u="none" cap="none" strike="noStrike">
                          <a:solidFill>
                            <a:srgbClr val="000000"/>
                          </a:solidFill>
                          <a:latin typeface="Times New Roman"/>
                          <a:ea typeface="Times New Roman"/>
                          <a:cs typeface="Times New Roman"/>
                          <a:sym typeface="Times New Roman"/>
                        </a:rPr>
                        <a:t>1</a:t>
                      </a:r>
                      <a:endParaRPr b="1" i="0" sz="1600" u="none" cap="none" strike="noStrike">
                        <a:solidFill>
                          <a:srgbClr val="000000"/>
                        </a:solidFill>
                        <a:latin typeface="Times New Roman"/>
                        <a:ea typeface="Times New Roman"/>
                        <a:cs typeface="Times New Roman"/>
                        <a:sym typeface="Times New Roman"/>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Validation</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Uncertainty quantification</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Automated Quality</a:t>
                      </a:r>
                      <a:r>
                        <a:rPr b="1" i="0" lang="de-CH" sz="1600" u="none" cap="none" strike="noStrike">
                          <a:solidFill>
                            <a:srgbClr val="FF0000"/>
                          </a:solidFill>
                          <a:latin typeface="Times New Roman"/>
                          <a:ea typeface="Times New Roman"/>
                          <a:cs typeface="Times New Roman"/>
                          <a:sym typeface="Times New Roman"/>
                        </a:rPr>
                        <a:t> </a:t>
                      </a:r>
                      <a:r>
                        <a:rPr b="1" i="0" lang="de-CH" sz="1600" u="none" cap="none" strike="noStrike">
                          <a:solidFill>
                            <a:srgbClr val="000000"/>
                          </a:solidFill>
                          <a:latin typeface="Times New Roman"/>
                          <a:ea typeface="Times New Roman"/>
                          <a:cs typeface="Times New Roman"/>
                          <a:sym typeface="Times New Roman"/>
                        </a:rPr>
                        <a:t>Monitoring</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38400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1</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9B8"/>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None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EF3"/>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None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None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None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None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280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2</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9B8"/>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Standard uncertainty nomenclature is idenitified or defined; limited validation done; limited information on uncertainty available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EF3"/>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Standard uncertainty nomenclature is identified or defined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Validation using external reference data done for limited locations and times</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Limited information on uncertainty arising from systematic and random effects in the measurement</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None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280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3</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F35B"/>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2 + standard nomenclature applied; validation extended to full product data coverage, comprehensive information on uncertainty available; methods for automated monitoring defined </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EF3"/>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2 + Standard uncertainty nomenclature is applied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Validation using external reference data done for global and temporal representative locations and times</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Comprehensive information on uncertainty arising from systematic and random effects in the measurement</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Methods for automated quality monitoring defined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7955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4</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F35B"/>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3 + procedures to establish SI traceability are defined; (inter)comparison against corresponding CDRs (other methods, models, etc); quantitative estimates of uncertainty provided within the product characterising more or less uncertain data points; automated monitoring partially implemented </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EF3"/>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3 + Procedures to establish SI traceability are defined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3 + (Inter)comparison against corresponding CDRs (other methods, models, etc)</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3 + quantitative estimates of uncertainty provided within the product characterising more or less uncertain data points</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3 + automated monitoring partially implemented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2740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5</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7E4BC"/>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4 + SI traceability partly established; data provider participated in one inter-national data assessment; comprehensive validation of the quantitative uncertainty estimates; automated quality monitoring fully implemented (all production levels) </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EF3"/>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4 + SI traceability partly established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4 + data provider participated in one inter-national data assessment</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4 + temporal and spatial error covariance quantified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3 + monitoring fully implemented (all production levels)</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11400">
                <a:tc>
                  <a:txBody>
                    <a:bodyPr/>
                    <a:lstStyle/>
                    <a:p>
                      <a:pPr indent="0" lvl="0" marL="0" marR="0" rtl="0" algn="ctr">
                        <a:spcBef>
                          <a:spcPts val="0"/>
                        </a:spcBef>
                        <a:spcAft>
                          <a:spcPts val="0"/>
                        </a:spcAft>
                        <a:buNone/>
                      </a:pPr>
                      <a:r>
                        <a:rPr b="1" i="0" lang="de-CH" sz="1600" u="none" cap="none" strike="noStrike">
                          <a:solidFill>
                            <a:srgbClr val="000000"/>
                          </a:solidFill>
                          <a:latin typeface="Times New Roman"/>
                          <a:ea typeface="Times New Roman"/>
                          <a:cs typeface="Times New Roman"/>
                          <a:sym typeface="Times New Roman"/>
                        </a:rPr>
                        <a:t>6</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7E4BC"/>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5 + SI traceability established; data provider participated in multiple inter-national data assessment and incorporating feedbacks into the product development cycle; temporal and spatial error covariance quantified;  Automated monitoring in place with results fed back to other accessible information, e.g. meta data or documentation </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EF3"/>
                    </a:solidFill>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5 + SI traceability established</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4 + data provider participated in multiple inter-national data assessment and incorporating feedbacks into the product development cycle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5 + comprehensive validation of the quantitative uncertainty estimates and error covariance</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de-CH" sz="1600" u="none" cap="none" strike="noStrike">
                          <a:solidFill>
                            <a:srgbClr val="000000"/>
                          </a:solidFill>
                          <a:latin typeface="Times New Roman"/>
                          <a:ea typeface="Times New Roman"/>
                          <a:cs typeface="Times New Roman"/>
                          <a:sym typeface="Times New Roman"/>
                        </a:rPr>
                        <a:t>Score 5 + automated monitoring in place with results fed back to other accessible information, e.g. meta data or documentation</a:t>
                      </a:r>
                      <a:endParaRPr/>
                    </a:p>
                  </a:txBody>
                  <a:tcPr marT="6550" marB="0" marR="6550" marL="65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8" name="Google Shape;128;p16"/>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de-CH"/>
              <a:t>Sub-Criteria Summary</a:t>
            </a:r>
            <a:endParaRPr/>
          </a:p>
        </p:txBody>
      </p:sp>
      <p:sp>
        <p:nvSpPr>
          <p:cNvPr id="129" name="Google Shape;129;p16"/>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3200"/>
              <a:t>4. Inconsistencies of current LPV table,… </a:t>
            </a:r>
            <a:endParaRPr sz="3200"/>
          </a:p>
        </p:txBody>
      </p:sp>
      <p:sp>
        <p:nvSpPr>
          <p:cNvPr id="135" name="Google Shape;135;p17"/>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000"/>
              <a:buFont typeface="Calibri"/>
              <a:buAutoNum type="arabicPeriod"/>
            </a:pPr>
            <a:r>
              <a:rPr lang="de-CH" sz="2000"/>
              <a:t>Missing indication that stages build up on each other (stage 2 = stage 1 + additional critera, stage 3 = stage 2 + additional criteria, etc.)</a:t>
            </a:r>
            <a:br>
              <a:rPr lang="de-CH" sz="2000"/>
            </a:br>
            <a:r>
              <a:rPr lang="de-CH" sz="2000">
                <a:solidFill>
                  <a:srgbClr val="00B050"/>
                </a:solidFill>
              </a:rPr>
              <a:t>-&gt; include</a:t>
            </a:r>
            <a:endParaRPr sz="2000">
              <a:solidFill>
                <a:srgbClr val="00B050"/>
              </a:solidFill>
            </a:endParaRPr>
          </a:p>
          <a:p>
            <a:pPr indent="-514350" lvl="0" marL="514350" rtl="0" algn="l">
              <a:spcBef>
                <a:spcPts val="400"/>
              </a:spcBef>
              <a:spcAft>
                <a:spcPts val="0"/>
              </a:spcAft>
              <a:buClr>
                <a:schemeClr val="dk1"/>
              </a:buClr>
              <a:buSzPts val="2000"/>
              <a:buFont typeface="Calibri"/>
              <a:buAutoNum type="arabicPeriod"/>
            </a:pPr>
            <a:r>
              <a:rPr lang="de-CH" sz="2000"/>
              <a:t>Number of sites increasing with stage, but not clearly defined:</a:t>
            </a:r>
            <a:br>
              <a:rPr lang="de-CH" sz="2000"/>
            </a:br>
            <a:r>
              <a:rPr lang="de-CH" sz="2000"/>
              <a:t>stage 1 &lt; 30, stage 2 ‘significant set of locations… over globally representative locations’, stage 3 ‘multiple locations …. representing global conditions’ </a:t>
            </a:r>
            <a:r>
              <a:rPr lang="de-CH" sz="2000">
                <a:solidFill>
                  <a:srgbClr val="00B050"/>
                </a:solidFill>
              </a:rPr>
              <a:t>-&gt; consolidate and refer to variable-specific protocols?</a:t>
            </a:r>
            <a:endParaRPr/>
          </a:p>
          <a:p>
            <a:pPr indent="-514350" lvl="0" marL="514350" rtl="0" algn="l">
              <a:spcBef>
                <a:spcPts val="400"/>
              </a:spcBef>
              <a:spcAft>
                <a:spcPts val="0"/>
              </a:spcAft>
              <a:buClr>
                <a:schemeClr val="dk1"/>
              </a:buClr>
              <a:buSzPts val="2000"/>
              <a:buFont typeface="Calibri"/>
              <a:buAutoNum type="arabicPeriod"/>
            </a:pPr>
            <a:r>
              <a:rPr lang="de-CH" sz="2000"/>
              <a:t>Distribution of sites not clearly defined: </a:t>
            </a:r>
            <a:br>
              <a:rPr lang="de-CH" sz="2000"/>
            </a:br>
            <a:r>
              <a:rPr lang="de-CH" sz="2000"/>
              <a:t>stage 1 only number, stage 2 ‘globally representative’, etc.</a:t>
            </a:r>
            <a:br>
              <a:rPr lang="de-CH" sz="2000"/>
            </a:br>
            <a:r>
              <a:rPr lang="de-CH" sz="2000"/>
              <a:t>-&gt; what does this mean? Stratified per ecosystem, variable histogram,  or spatially (e.g. latitudinal zone) etc.? -&gt; definition will differ with variable!</a:t>
            </a:r>
            <a:br>
              <a:rPr lang="de-CH" sz="2000"/>
            </a:br>
            <a:r>
              <a:rPr lang="de-CH" sz="2000">
                <a:solidFill>
                  <a:srgbClr val="00B050"/>
                </a:solidFill>
              </a:rPr>
              <a:t>-&gt; consolidate and refer to variable-specific protocols?</a:t>
            </a:r>
            <a:endParaRPr/>
          </a:p>
          <a:p>
            <a:pPr indent="-514350" lvl="0" marL="514350" rtl="0" algn="l">
              <a:spcBef>
                <a:spcPts val="400"/>
              </a:spcBef>
              <a:spcAft>
                <a:spcPts val="0"/>
              </a:spcAft>
              <a:buClr>
                <a:schemeClr val="dk1"/>
              </a:buClr>
              <a:buSzPts val="2000"/>
              <a:buFont typeface="Calibri"/>
              <a:buAutoNum type="arabicPeriod"/>
            </a:pPr>
            <a:r>
              <a:rPr lang="de-CH" sz="2000"/>
              <a:t>Same with requirements on temporal component</a:t>
            </a:r>
            <a:br>
              <a:rPr lang="de-CH" sz="2000"/>
            </a:br>
            <a:r>
              <a:rPr lang="de-CH" sz="2000">
                <a:solidFill>
                  <a:srgbClr val="00B050"/>
                </a:solidFill>
              </a:rPr>
              <a:t>-&gt; consolidate and refer to variable-specific protocols?</a:t>
            </a:r>
            <a:endParaRPr sz="2000"/>
          </a:p>
          <a:p>
            <a:pPr indent="-514350" lvl="0" marL="514350" rtl="0" algn="l">
              <a:spcBef>
                <a:spcPts val="400"/>
              </a:spcBef>
              <a:spcAft>
                <a:spcPts val="0"/>
              </a:spcAft>
              <a:buClr>
                <a:schemeClr val="dk1"/>
              </a:buClr>
              <a:buSzPts val="2000"/>
              <a:buFont typeface="Calibri"/>
              <a:buAutoNum type="arabicPeriod"/>
            </a:pPr>
            <a:r>
              <a:rPr lang="de-CH" sz="2000"/>
              <a:t>Statistically rigorous versus robust (include criteria on required metrices, statistical approaches?)</a:t>
            </a:r>
            <a:br>
              <a:rPr lang="de-CH" sz="2000"/>
            </a:br>
            <a:r>
              <a:rPr lang="de-CH" sz="2000">
                <a:solidFill>
                  <a:srgbClr val="00B050"/>
                </a:solidFill>
              </a:rPr>
              <a:t>-&gt; define in more detail, consistent with GUM/VIM?</a:t>
            </a:r>
            <a:endParaRPr sz="2000"/>
          </a:p>
          <a:p>
            <a:pPr indent="0" lvl="0" marL="0" rtl="0" algn="l">
              <a:spcBef>
                <a:spcPts val="400"/>
              </a:spcBef>
              <a:spcAft>
                <a:spcPts val="0"/>
              </a:spcAft>
              <a:buClr>
                <a:schemeClr val="dk1"/>
              </a:buClr>
              <a:buSzPts val="2000"/>
              <a:buNone/>
            </a:pPr>
            <a:r>
              <a:t/>
            </a:r>
            <a:endParaRPr sz="2000"/>
          </a:p>
        </p:txBody>
      </p:sp>
      <p:sp>
        <p:nvSpPr>
          <p:cNvPr id="136" name="Google Shape;136;p17"/>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42" name="Google Shape;142;p18"/>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000000"/>
              </a:buClr>
              <a:buSzPts val="2000"/>
              <a:buFont typeface="Calibri"/>
              <a:buAutoNum type="arabicPeriod" startAt="6"/>
            </a:pPr>
            <a:r>
              <a:rPr lang="de-CH" sz="2000">
                <a:solidFill>
                  <a:srgbClr val="000000"/>
                </a:solidFill>
              </a:rPr>
              <a:t>Quality criteria of reference data missing (e.g. fiducial reference data with included uncertainties, unertainties of intercomparison data set)</a:t>
            </a:r>
            <a:br>
              <a:rPr lang="de-CH" sz="2000">
                <a:solidFill>
                  <a:srgbClr val="000000"/>
                </a:solidFill>
              </a:rPr>
            </a:br>
            <a:r>
              <a:rPr lang="de-CH" sz="2000">
                <a:solidFill>
                  <a:srgbClr val="00B050"/>
                </a:solidFill>
              </a:rPr>
              <a:t>-&gt; include additional stage (e.g. 5 where quality of reference data is emphasized or at much earlier stage?)</a:t>
            </a:r>
            <a:endParaRPr/>
          </a:p>
          <a:p>
            <a:pPr indent="0" lvl="0" marL="0" rtl="0" algn="l">
              <a:spcBef>
                <a:spcPts val="400"/>
              </a:spcBef>
              <a:spcAft>
                <a:spcPts val="0"/>
              </a:spcAft>
              <a:buClr>
                <a:schemeClr val="dk1"/>
              </a:buClr>
              <a:buSzPts val="2000"/>
              <a:buNone/>
            </a:pPr>
            <a:r>
              <a:t/>
            </a:r>
            <a:endParaRPr i="1" sz="2000">
              <a:solidFill>
                <a:srgbClr val="00B050"/>
              </a:solidFill>
            </a:endParaRPr>
          </a:p>
          <a:p>
            <a:pPr indent="0" lvl="0" marL="0" rtl="0" algn="l">
              <a:spcBef>
                <a:spcPts val="400"/>
              </a:spcBef>
              <a:spcAft>
                <a:spcPts val="0"/>
              </a:spcAft>
              <a:buClr>
                <a:srgbClr val="00B050"/>
              </a:buClr>
              <a:buSzPts val="2000"/>
              <a:buNone/>
            </a:pPr>
            <a:r>
              <a:rPr i="1" lang="de-CH" sz="2000">
                <a:solidFill>
                  <a:srgbClr val="00B050"/>
                </a:solidFill>
              </a:rPr>
              <a:t>Keep LPV application in mind (we do not want to be limited to Climate Data Records, criteria need to be open enough to be useful for different user communities (e.g. time range needed, uncertainty metrices, etc.)).</a:t>
            </a:r>
            <a:endParaRPr i="1" sz="2000">
              <a:solidFill>
                <a:srgbClr val="00B050"/>
              </a:solidFill>
            </a:endParaRPr>
          </a:p>
          <a:p>
            <a:pPr indent="0" lvl="0" marL="0" rtl="0" algn="l">
              <a:spcBef>
                <a:spcPts val="640"/>
              </a:spcBef>
              <a:spcAft>
                <a:spcPts val="0"/>
              </a:spcAft>
              <a:buClr>
                <a:schemeClr val="dk1"/>
              </a:buClr>
              <a:buSzPts val="3200"/>
              <a:buNone/>
            </a:pPr>
            <a:r>
              <a:t/>
            </a:r>
            <a:endParaRPr/>
          </a:p>
        </p:txBody>
      </p:sp>
      <p:sp>
        <p:nvSpPr>
          <p:cNvPr id="143" name="Google Shape;143;p18"/>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457200" y="76200"/>
            <a:ext cx="83820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2400"/>
              <a:t>4. … inconsistencies with and between different approaches</a:t>
            </a:r>
            <a:endParaRPr sz="2400"/>
          </a:p>
        </p:txBody>
      </p:sp>
      <p:sp>
        <p:nvSpPr>
          <p:cNvPr id="149" name="Google Shape;149;p19"/>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de-CH" sz="2400"/>
              <a:t>6 stages, starting with ‘none’ (Bates and CoreClimax); 4 stages for LPV</a:t>
            </a:r>
            <a:endParaRPr/>
          </a:p>
          <a:p>
            <a:pPr indent="-342900" lvl="0" marL="342900" rtl="0" algn="l">
              <a:spcBef>
                <a:spcPts val="480"/>
              </a:spcBef>
              <a:spcAft>
                <a:spcPts val="0"/>
              </a:spcAft>
              <a:buClr>
                <a:schemeClr val="dk1"/>
              </a:buClr>
              <a:buSzPts val="2400"/>
              <a:buChar char="•"/>
            </a:pPr>
            <a:r>
              <a:rPr lang="de-CH" sz="2400"/>
              <a:t>LPV stage 4 – new product version and time series expansion; covered by CoreClimax as new product (with full assessment) and by automated validation</a:t>
            </a:r>
            <a:endParaRPr sz="2400"/>
          </a:p>
          <a:p>
            <a:pPr indent="-342900" lvl="0" marL="342900" rtl="0" algn="l">
              <a:spcBef>
                <a:spcPts val="480"/>
              </a:spcBef>
              <a:spcAft>
                <a:spcPts val="0"/>
              </a:spcAft>
              <a:buClr>
                <a:schemeClr val="dk1"/>
              </a:buClr>
              <a:buSzPts val="2400"/>
              <a:buChar char="•"/>
            </a:pPr>
            <a:r>
              <a:rPr lang="de-CH" sz="2400"/>
              <a:t>Bates and LPV validation only; CoreClimax including broader uncertainty assessment (uncertainty characterization based on algorithm) </a:t>
            </a:r>
            <a:endParaRPr/>
          </a:p>
          <a:p>
            <a:pPr indent="-342900" lvl="0" marL="342900" rtl="0" algn="l">
              <a:spcBef>
                <a:spcPts val="480"/>
              </a:spcBef>
              <a:spcAft>
                <a:spcPts val="0"/>
              </a:spcAft>
              <a:buClr>
                <a:schemeClr val="dk1"/>
              </a:buClr>
              <a:buSzPts val="2400"/>
              <a:buChar char="•"/>
            </a:pPr>
            <a:r>
              <a:rPr lang="de-CH" sz="2400"/>
              <a:t>Bates and LPV are missing uncertainty characterization of reference data (fiducial reference data); included in CoreClimax as ‘SI traceability’</a:t>
            </a:r>
            <a:endParaRPr/>
          </a:p>
          <a:p>
            <a:pPr indent="-342900" lvl="0" marL="342900" rtl="0" algn="l">
              <a:spcBef>
                <a:spcPts val="480"/>
              </a:spcBef>
              <a:spcAft>
                <a:spcPts val="0"/>
              </a:spcAft>
              <a:buClr>
                <a:schemeClr val="dk1"/>
              </a:buClr>
              <a:buSzPts val="2400"/>
              <a:buChar char="•"/>
            </a:pPr>
            <a:r>
              <a:rPr lang="de-CH" sz="2400"/>
              <a:t>CoreClimax uncertainty characterization column as summary of Sub-Criteria columns</a:t>
            </a:r>
            <a:endParaRPr sz="2400"/>
          </a:p>
          <a:p>
            <a:pPr indent="0" lvl="0" marL="0" rtl="0" algn="l">
              <a:spcBef>
                <a:spcPts val="640"/>
              </a:spcBef>
              <a:spcAft>
                <a:spcPts val="0"/>
              </a:spcAft>
              <a:buClr>
                <a:schemeClr val="dk1"/>
              </a:buClr>
              <a:buSzPts val="3200"/>
              <a:buNone/>
            </a:pPr>
            <a:r>
              <a:t/>
            </a:r>
            <a:endParaRPr i="1"/>
          </a:p>
          <a:p>
            <a:pPr indent="0" lvl="0" marL="0" rtl="0" algn="l">
              <a:spcBef>
                <a:spcPts val="640"/>
              </a:spcBef>
              <a:spcAft>
                <a:spcPts val="0"/>
              </a:spcAft>
              <a:buClr>
                <a:schemeClr val="dk1"/>
              </a:buClr>
              <a:buSzPts val="3200"/>
              <a:buNone/>
            </a:pPr>
            <a:r>
              <a:t/>
            </a:r>
            <a:endParaRPr/>
          </a:p>
        </p:txBody>
      </p:sp>
      <p:sp>
        <p:nvSpPr>
          <p:cNvPr id="150" name="Google Shape;150;p19"/>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457200" y="76200"/>
            <a:ext cx="83820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2400"/>
              <a:t>4. … and thoughts on WGCV usage.</a:t>
            </a:r>
            <a:endParaRPr sz="2400"/>
          </a:p>
        </p:txBody>
      </p:sp>
      <p:sp>
        <p:nvSpPr>
          <p:cNvPr id="156" name="Google Shape;156;p20"/>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i="1" lang="de-CH"/>
              <a:t>Miguel – what is the request from WGCV?</a:t>
            </a:r>
            <a:endParaRPr/>
          </a:p>
          <a:p>
            <a:pPr indent="0" lvl="0" marL="0" rtl="0" algn="l">
              <a:spcBef>
                <a:spcPts val="640"/>
              </a:spcBef>
              <a:spcAft>
                <a:spcPts val="0"/>
              </a:spcAft>
              <a:buClr>
                <a:schemeClr val="dk1"/>
              </a:buClr>
              <a:buSzPts val="3200"/>
              <a:buNone/>
            </a:pPr>
            <a:r>
              <a:t/>
            </a:r>
            <a:endParaRPr/>
          </a:p>
        </p:txBody>
      </p:sp>
      <p:sp>
        <p:nvSpPr>
          <p:cNvPr id="157" name="Google Shape;157;p20"/>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
        <p:nvSpPr>
          <p:cNvPr id="158" name="Google Shape;158;p20"/>
          <p:cNvSpPr/>
          <p:nvPr/>
        </p:nvSpPr>
        <p:spPr>
          <a:xfrm>
            <a:off x="685800" y="1583353"/>
            <a:ext cx="7848600" cy="51244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de-CH" sz="2400" u="none" cap="none" strike="noStrike">
                <a:solidFill>
                  <a:schemeClr val="dk1"/>
                </a:solidFill>
                <a:latin typeface="Arial"/>
                <a:ea typeface="Arial"/>
                <a:cs typeface="Arial"/>
                <a:sym typeface="Arial"/>
              </a:rPr>
              <a:t>[Response from WGCV Plenary]:</a:t>
            </a:r>
            <a:endParaRPr/>
          </a:p>
          <a:p>
            <a:pPr indent="-285750" lvl="1" marL="742950" marR="0" rtl="0" algn="l">
              <a:spcBef>
                <a:spcPts val="60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Sorting out how we proceed with the terminology / Who does what and when ?</a:t>
            </a:r>
            <a:endParaRPr b="0" i="0" sz="2400" u="none" cap="none" strike="noStrike">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What is our understanding for a validation metrics from the different subgroups (and finally WGCV chair) perspective ?</a:t>
            </a:r>
            <a:endParaRPr b="0" i="0" sz="2400" u="none" cap="none" strike="noStrike">
              <a:solidFill>
                <a:schemeClr val="dk1"/>
              </a:solidFill>
              <a:latin typeface="Arial"/>
              <a:ea typeface="Arial"/>
              <a:cs typeface="Arial"/>
              <a:sym typeface="Arial"/>
            </a:endParaRPr>
          </a:p>
          <a:p>
            <a:pPr indent="-285750" lvl="1" marL="742950" marR="0" rtl="0" algn="l">
              <a:spcBef>
                <a:spcPts val="60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How we collect the eventually different views and how do we proceed to achieve from the treasure of existing approaches in the different communities a way forward which leads to a common definition/path forward (which may also be extended by each individual community if needed in certain limits)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4000"/>
              <a:t>5. Discussion</a:t>
            </a:r>
            <a:endParaRPr sz="4000"/>
          </a:p>
        </p:txBody>
      </p:sp>
      <p:sp>
        <p:nvSpPr>
          <p:cNvPr id="165" name="Google Shape;165;p21"/>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de-CH" sz="2000"/>
              <a:t>Other existing or developing tables of relevance that were missed in this presentation (e.g. QA4ECV)?</a:t>
            </a:r>
            <a:endParaRPr/>
          </a:p>
          <a:p>
            <a:pPr indent="-342900" lvl="0" marL="342900" rtl="0" algn="l">
              <a:spcBef>
                <a:spcPts val="400"/>
              </a:spcBef>
              <a:spcAft>
                <a:spcPts val="0"/>
              </a:spcAft>
              <a:buClr>
                <a:schemeClr val="dk1"/>
              </a:buClr>
              <a:buSzPts val="2000"/>
              <a:buChar char="•"/>
            </a:pPr>
            <a:r>
              <a:rPr lang="de-CH" sz="2000"/>
              <a:t>Should LPV adopt the Maturity Matrix (Bates or CoreClimax) approach?</a:t>
            </a:r>
            <a:endParaRPr/>
          </a:p>
          <a:p>
            <a:pPr indent="0" lvl="1" marL="400050" rtl="0" algn="l">
              <a:spcBef>
                <a:spcPts val="360"/>
              </a:spcBef>
              <a:spcAft>
                <a:spcPts val="0"/>
              </a:spcAft>
              <a:buClr>
                <a:schemeClr val="dk1"/>
              </a:buClr>
              <a:buSzPts val="1800"/>
              <a:buNone/>
            </a:pPr>
            <a:r>
              <a:rPr lang="de-CH" sz="1800"/>
              <a:t>CEOS definition of validation </a:t>
            </a:r>
            <a:br>
              <a:rPr lang="de-CH" sz="1800"/>
            </a:br>
            <a:r>
              <a:rPr lang="de-CH" sz="1800"/>
              <a:t>‘</a:t>
            </a:r>
            <a:r>
              <a:rPr i="1" lang="de-CH" sz="1800"/>
              <a:t>CEOS defines validation as the process of assessing the quality of the data products derived from system outputs by independent means’ (Morisette, TGARS 06, citing Justice, IJRS, 2000)</a:t>
            </a:r>
            <a:br>
              <a:rPr i="1" lang="de-CH" sz="1800"/>
            </a:br>
            <a:r>
              <a:rPr i="1" lang="de-CH" sz="1800"/>
              <a:t>-&gt; </a:t>
            </a:r>
            <a:r>
              <a:rPr lang="de-CH" sz="1800"/>
              <a:t>Bates in line with this definition, CoreClimax goes beyond validation (uncertainty characterization)</a:t>
            </a:r>
            <a:br>
              <a:rPr lang="de-CH" sz="1800"/>
            </a:br>
            <a:r>
              <a:rPr lang="de-CH" sz="1800"/>
              <a:t>-&gt; adopting the CoreClimax definition might go beyond the LPV mission?</a:t>
            </a:r>
            <a:endParaRPr/>
          </a:p>
          <a:p>
            <a:pPr indent="-342900" lvl="0" marL="342900" rtl="0" algn="l">
              <a:spcBef>
                <a:spcPts val="400"/>
              </a:spcBef>
              <a:spcAft>
                <a:spcPts val="0"/>
              </a:spcAft>
              <a:buClr>
                <a:schemeClr val="dk1"/>
              </a:buClr>
              <a:buSzPts val="2000"/>
              <a:buChar char="•"/>
            </a:pPr>
            <a:r>
              <a:rPr lang="de-CH" sz="2000"/>
              <a:t>GS sees 2 potential solutions</a:t>
            </a:r>
            <a:br>
              <a:rPr lang="de-CH" sz="2000"/>
            </a:br>
            <a:r>
              <a:rPr lang="de-CH" sz="2000"/>
              <a:t>1. ‘soft’ update of current LPV table (green suggestions on previous slide), include it in paper, work on WGCV and maturity matrix consolidation in a second step</a:t>
            </a:r>
            <a:br>
              <a:rPr lang="de-CH" sz="2000"/>
            </a:br>
            <a:r>
              <a:rPr lang="de-CH" sz="2000"/>
              <a:t>2. directly consolidate with maturity matrix (Jörg Schulz welcomed the discussion on this topic!)</a:t>
            </a:r>
            <a:endParaRPr sz="2000"/>
          </a:p>
          <a:p>
            <a:pPr indent="-215900" lvl="0" marL="342900" rtl="0" algn="l">
              <a:spcBef>
                <a:spcPts val="400"/>
              </a:spcBef>
              <a:spcAft>
                <a:spcPts val="0"/>
              </a:spcAft>
              <a:buClr>
                <a:schemeClr val="dk1"/>
              </a:buClr>
              <a:buSzPts val="2000"/>
              <a:buNone/>
            </a:pPr>
            <a:r>
              <a:t/>
            </a:r>
            <a:endParaRPr sz="2000"/>
          </a:p>
          <a:p>
            <a:pPr indent="-139700" lvl="0" marL="342900" rtl="0" algn="l">
              <a:spcBef>
                <a:spcPts val="640"/>
              </a:spcBef>
              <a:spcAft>
                <a:spcPts val="0"/>
              </a:spcAft>
              <a:buClr>
                <a:schemeClr val="dk1"/>
              </a:buClr>
              <a:buSzPts val="3200"/>
              <a:buNone/>
            </a:pPr>
            <a:r>
              <a:t/>
            </a:r>
            <a:endParaRPr/>
          </a:p>
        </p:txBody>
      </p:sp>
      <p:sp>
        <p:nvSpPr>
          <p:cNvPr id="166" name="Google Shape;166;p21"/>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4000"/>
              <a:t>6. Actions and Work Distribution </a:t>
            </a:r>
            <a:endParaRPr sz="4000"/>
          </a:p>
        </p:txBody>
      </p:sp>
      <p:sp>
        <p:nvSpPr>
          <p:cNvPr id="172" name="Google Shape;172;p22"/>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000"/>
              <a:buFont typeface="Calibri"/>
              <a:buAutoNum type="arabicPeriod"/>
            </a:pPr>
            <a:r>
              <a:rPr lang="de-CH" sz="2000"/>
              <a:t>Next steps</a:t>
            </a:r>
            <a:endParaRPr sz="2000"/>
          </a:p>
          <a:p>
            <a:pPr indent="-285750" lvl="1" marL="742950" rtl="0" algn="l">
              <a:spcBef>
                <a:spcPts val="320"/>
              </a:spcBef>
              <a:spcAft>
                <a:spcPts val="0"/>
              </a:spcAft>
              <a:buClr>
                <a:schemeClr val="dk1"/>
              </a:buClr>
              <a:buSzPts val="1600"/>
              <a:buChar char="–"/>
            </a:pPr>
            <a:r>
              <a:rPr lang="de-CH" sz="1600"/>
              <a:t>Paper abstract submission (31 May)</a:t>
            </a:r>
            <a:endParaRPr/>
          </a:p>
          <a:p>
            <a:pPr indent="-285750" lvl="1" marL="742950" rtl="0" algn="l">
              <a:spcBef>
                <a:spcPts val="320"/>
              </a:spcBef>
              <a:spcAft>
                <a:spcPts val="0"/>
              </a:spcAft>
              <a:buClr>
                <a:schemeClr val="dk1"/>
              </a:buClr>
              <a:buSzPts val="1600"/>
              <a:buChar char="–"/>
            </a:pPr>
            <a:r>
              <a:rPr lang="de-CH" sz="1600"/>
              <a:t>Consolidation within LPV -&gt; who is interested to contribute?</a:t>
            </a:r>
            <a:endParaRPr/>
          </a:p>
          <a:p>
            <a:pPr indent="-285750" lvl="1" marL="742950" rtl="0" algn="l">
              <a:spcBef>
                <a:spcPts val="320"/>
              </a:spcBef>
              <a:spcAft>
                <a:spcPts val="0"/>
              </a:spcAft>
              <a:buClr>
                <a:schemeClr val="dk1"/>
              </a:buClr>
              <a:buSzPts val="1600"/>
              <a:buChar char="–"/>
            </a:pPr>
            <a:r>
              <a:rPr lang="de-CH" sz="1600"/>
              <a:t>Application to all variables</a:t>
            </a:r>
            <a:endParaRPr/>
          </a:p>
          <a:p>
            <a:pPr indent="-285750" lvl="1" marL="742950" rtl="0" algn="l">
              <a:spcBef>
                <a:spcPts val="320"/>
              </a:spcBef>
              <a:spcAft>
                <a:spcPts val="0"/>
              </a:spcAft>
              <a:buClr>
                <a:schemeClr val="dk1"/>
              </a:buClr>
              <a:buSzPts val="1600"/>
              <a:buChar char="–"/>
            </a:pPr>
            <a:r>
              <a:rPr lang="de-CH" sz="1600"/>
              <a:t>Paper finalization</a:t>
            </a:r>
            <a:endParaRPr sz="1600"/>
          </a:p>
          <a:p>
            <a:pPr indent="-285750" lvl="1" marL="742950" rtl="0" algn="l">
              <a:spcBef>
                <a:spcPts val="320"/>
              </a:spcBef>
              <a:spcAft>
                <a:spcPts val="0"/>
              </a:spcAft>
              <a:buClr>
                <a:schemeClr val="dk1"/>
              </a:buClr>
              <a:buSzPts val="1600"/>
              <a:buChar char="–"/>
            </a:pPr>
            <a:r>
              <a:rPr lang="de-CH" sz="1600"/>
              <a:t>Outreach to WGCV for general application (WGCV chair, IVOS) -&gt; Miguel?</a:t>
            </a:r>
            <a:endParaRPr sz="1600"/>
          </a:p>
          <a:p>
            <a:pPr indent="-285750" lvl="1" marL="742950" rtl="0" algn="l">
              <a:spcBef>
                <a:spcPts val="320"/>
              </a:spcBef>
              <a:spcAft>
                <a:spcPts val="0"/>
              </a:spcAft>
              <a:buClr>
                <a:schemeClr val="dk1"/>
              </a:buClr>
              <a:buSzPts val="1600"/>
              <a:buChar char="–"/>
            </a:pPr>
            <a:r>
              <a:rPr lang="de-CH" sz="1600"/>
              <a:t>Outreach to WG Climate (Bates, Schulz) -&gt; who is interested to contribute?</a:t>
            </a:r>
            <a:endParaRPr sz="2000"/>
          </a:p>
          <a:p>
            <a:pPr indent="-457200" lvl="0" marL="457200" rtl="0" algn="l">
              <a:spcBef>
                <a:spcPts val="400"/>
              </a:spcBef>
              <a:spcAft>
                <a:spcPts val="0"/>
              </a:spcAft>
              <a:buClr>
                <a:schemeClr val="dk1"/>
              </a:buClr>
              <a:buSzPts val="2000"/>
              <a:buFont typeface="Calibri"/>
              <a:buAutoNum type="arabicPeriod"/>
            </a:pPr>
            <a:r>
              <a:rPr lang="de-CH" sz="2000"/>
              <a:t>Actions and work distribution</a:t>
            </a:r>
            <a:endParaRPr sz="2000"/>
          </a:p>
        </p:txBody>
      </p:sp>
      <p:sp>
        <p:nvSpPr>
          <p:cNvPr id="173" name="Google Shape;173;p22"/>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6"/>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4000"/>
              <a:t>Overview</a:t>
            </a:r>
            <a:endParaRPr sz="4000"/>
          </a:p>
        </p:txBody>
      </p:sp>
      <p:sp>
        <p:nvSpPr>
          <p:cNvPr id="48" name="Google Shape;48;p6"/>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000"/>
              <a:buFont typeface="Calibri"/>
              <a:buAutoNum type="arabicPeriod"/>
            </a:pPr>
            <a:r>
              <a:rPr lang="de-CH" sz="2000"/>
              <a:t>LPV overview paper status - GS</a:t>
            </a:r>
            <a:endParaRPr/>
          </a:p>
          <a:p>
            <a:pPr indent="-457200" lvl="0" marL="457200" rtl="0" algn="l">
              <a:spcBef>
                <a:spcPts val="400"/>
              </a:spcBef>
              <a:spcAft>
                <a:spcPts val="0"/>
              </a:spcAft>
              <a:buClr>
                <a:schemeClr val="dk1"/>
              </a:buClr>
              <a:buSzPts val="2000"/>
              <a:buFont typeface="Calibri"/>
              <a:buAutoNum type="arabicPeriod"/>
            </a:pPr>
            <a:r>
              <a:rPr lang="de-CH" sz="2000"/>
              <a:t>LPV validation stage table status - GS</a:t>
            </a:r>
            <a:endParaRPr sz="2000"/>
          </a:p>
          <a:p>
            <a:pPr indent="-457200" lvl="0" marL="457200" rtl="0" algn="l">
              <a:spcBef>
                <a:spcPts val="400"/>
              </a:spcBef>
              <a:spcAft>
                <a:spcPts val="0"/>
              </a:spcAft>
              <a:buClr>
                <a:schemeClr val="dk1"/>
              </a:buClr>
              <a:buSzPts val="2000"/>
              <a:buFont typeface="Calibri"/>
              <a:buAutoNum type="arabicPeriod"/>
            </a:pPr>
            <a:r>
              <a:rPr lang="de-CH" sz="2000"/>
              <a:t>Other similar approaches linked to CEOS (WG Climate) – GS</a:t>
            </a:r>
            <a:endParaRPr/>
          </a:p>
          <a:p>
            <a:pPr indent="-285750" lvl="1" marL="742950" rtl="0" algn="l">
              <a:spcBef>
                <a:spcPts val="360"/>
              </a:spcBef>
              <a:spcAft>
                <a:spcPts val="0"/>
              </a:spcAft>
              <a:buClr>
                <a:schemeClr val="dk1"/>
              </a:buClr>
              <a:buSzPts val="1800"/>
              <a:buChar char="–"/>
            </a:pPr>
            <a:r>
              <a:rPr lang="de-CH" sz="1800"/>
              <a:t>Maturity matrix (Bates and Privette, 2012)</a:t>
            </a:r>
            <a:endParaRPr sz="1800"/>
          </a:p>
          <a:p>
            <a:pPr indent="-285750" lvl="1" marL="742950" rtl="0" algn="l">
              <a:spcBef>
                <a:spcPts val="360"/>
              </a:spcBef>
              <a:spcAft>
                <a:spcPts val="0"/>
              </a:spcAft>
              <a:buClr>
                <a:schemeClr val="dk1"/>
              </a:buClr>
              <a:buSzPts val="1800"/>
              <a:buChar char="–"/>
            </a:pPr>
            <a:r>
              <a:rPr lang="de-CH" sz="1800"/>
              <a:t>Core-Climax Climate data record assessment (EUMETSAT)</a:t>
            </a:r>
            <a:endParaRPr sz="1800"/>
          </a:p>
          <a:p>
            <a:pPr indent="-457200" lvl="0" marL="457200" rtl="0" algn="l">
              <a:spcBef>
                <a:spcPts val="400"/>
              </a:spcBef>
              <a:spcAft>
                <a:spcPts val="0"/>
              </a:spcAft>
              <a:buClr>
                <a:schemeClr val="dk1"/>
              </a:buClr>
              <a:buSzPts val="2000"/>
              <a:buFont typeface="Calibri"/>
              <a:buAutoNum type="arabicPeriod"/>
            </a:pPr>
            <a:r>
              <a:rPr lang="de-CH" sz="2000"/>
              <a:t>Inconsistencies </a:t>
            </a:r>
            <a:endParaRPr/>
          </a:p>
          <a:p>
            <a:pPr indent="-285750" lvl="1" marL="742950" rtl="0" algn="l">
              <a:spcBef>
                <a:spcPts val="360"/>
              </a:spcBef>
              <a:spcAft>
                <a:spcPts val="0"/>
              </a:spcAft>
              <a:buClr>
                <a:schemeClr val="dk1"/>
              </a:buClr>
              <a:buSzPts val="1800"/>
              <a:buChar char="–"/>
            </a:pPr>
            <a:r>
              <a:rPr lang="de-CH" sz="1800"/>
              <a:t>of current LPV table,</a:t>
            </a:r>
            <a:endParaRPr/>
          </a:p>
          <a:p>
            <a:pPr indent="-285750" lvl="1" marL="742950" rtl="0" algn="l">
              <a:spcBef>
                <a:spcPts val="360"/>
              </a:spcBef>
              <a:spcAft>
                <a:spcPts val="0"/>
              </a:spcAft>
              <a:buClr>
                <a:schemeClr val="dk1"/>
              </a:buClr>
              <a:buSzPts val="1800"/>
              <a:buChar char="–"/>
            </a:pPr>
            <a:r>
              <a:rPr lang="de-CH" sz="1800"/>
              <a:t>with Maturity Matrices, and</a:t>
            </a:r>
            <a:endParaRPr/>
          </a:p>
          <a:p>
            <a:pPr indent="-285750" lvl="1" marL="742950" rtl="0" algn="l">
              <a:spcBef>
                <a:spcPts val="360"/>
              </a:spcBef>
              <a:spcAft>
                <a:spcPts val="0"/>
              </a:spcAft>
              <a:buClr>
                <a:schemeClr val="dk1"/>
              </a:buClr>
              <a:buSzPts val="1800"/>
              <a:buChar char="–"/>
            </a:pPr>
            <a:r>
              <a:rPr lang="de-CH" sz="1800"/>
              <a:t>thoughts on WGCV usage</a:t>
            </a:r>
            <a:endParaRPr/>
          </a:p>
          <a:p>
            <a:pPr indent="-457200" lvl="0" marL="457200" rtl="0" algn="l">
              <a:spcBef>
                <a:spcPts val="400"/>
              </a:spcBef>
              <a:spcAft>
                <a:spcPts val="0"/>
              </a:spcAft>
              <a:buClr>
                <a:schemeClr val="dk1"/>
              </a:buClr>
              <a:buSzPts val="2000"/>
              <a:buFont typeface="Calibri"/>
              <a:buAutoNum type="arabicPeriod"/>
            </a:pPr>
            <a:r>
              <a:rPr lang="de-CH" sz="2000"/>
              <a:t>Discussion - All</a:t>
            </a:r>
            <a:endParaRPr/>
          </a:p>
          <a:p>
            <a:pPr indent="-457200" lvl="0" marL="457200" rtl="0" algn="l">
              <a:spcBef>
                <a:spcPts val="400"/>
              </a:spcBef>
              <a:spcAft>
                <a:spcPts val="0"/>
              </a:spcAft>
              <a:buClr>
                <a:schemeClr val="dk1"/>
              </a:buClr>
              <a:buSzPts val="2000"/>
              <a:buFont typeface="Calibri"/>
              <a:buAutoNum type="arabicPeriod"/>
            </a:pPr>
            <a:r>
              <a:rPr lang="de-CH" sz="2000"/>
              <a:t>Decision on actions and work distribution - All</a:t>
            </a:r>
            <a:endParaRPr sz="2000"/>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49" name="Google Shape;49;p6"/>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7"/>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3200"/>
              <a:t>1. LPV Overview Paper Status</a:t>
            </a:r>
            <a:endParaRPr sz="3200"/>
          </a:p>
        </p:txBody>
      </p:sp>
      <p:sp>
        <p:nvSpPr>
          <p:cNvPr id="56" name="Google Shape;56;p7"/>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de-CH" sz="2000"/>
              <a:t>Submission of abstract to RSE special issue</a:t>
            </a:r>
            <a:br>
              <a:rPr lang="de-CH" sz="2000"/>
            </a:br>
            <a:r>
              <a:rPr lang="de-CH" sz="2000"/>
              <a:t>Editors: Michael Buchwitz, Emilio Chuvieco, Samantha Lavendern (deadline 31 May)</a:t>
            </a:r>
            <a:br>
              <a:rPr lang="de-CH" sz="2000"/>
            </a:br>
            <a:r>
              <a:rPr lang="de-CH" sz="2000" u="sng">
                <a:solidFill>
                  <a:schemeClr val="hlink"/>
                </a:solidFill>
                <a:hlinkClick r:id="rId3"/>
              </a:rPr>
              <a:t>http://www.journals.elsevier.com/remote-sensing-of-environment/call-for-papers/special-issue-on-earth-observation-of-essential-climate-vari/</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215900" lvl="0" marL="342900" rtl="0" algn="l">
              <a:spcBef>
                <a:spcPts val="400"/>
              </a:spcBef>
              <a:spcAft>
                <a:spcPts val="0"/>
              </a:spcAft>
              <a:buClr>
                <a:schemeClr val="dk1"/>
              </a:buClr>
              <a:buSzPts val="2000"/>
              <a:buNone/>
            </a:pPr>
            <a:r>
              <a:t/>
            </a:r>
            <a:endParaRPr sz="2000" u="sng"/>
          </a:p>
          <a:p>
            <a:pPr indent="0" lvl="0" marL="0" rtl="0" algn="l">
              <a:spcBef>
                <a:spcPts val="400"/>
              </a:spcBef>
              <a:spcAft>
                <a:spcPts val="0"/>
              </a:spcAft>
              <a:buClr>
                <a:schemeClr val="dk1"/>
              </a:buClr>
              <a:buSzPts val="2000"/>
              <a:buNone/>
            </a:pPr>
            <a:r>
              <a:t/>
            </a:r>
            <a:endParaRPr sz="2000" u="sng"/>
          </a:p>
          <a:p>
            <a:pPr indent="-342900" lvl="0" marL="342900" rtl="0" algn="l">
              <a:spcBef>
                <a:spcPts val="400"/>
              </a:spcBef>
              <a:spcAft>
                <a:spcPts val="0"/>
              </a:spcAft>
              <a:buClr>
                <a:schemeClr val="dk1"/>
              </a:buClr>
              <a:buSzPts val="2000"/>
              <a:buChar char="•"/>
            </a:pPr>
            <a:r>
              <a:rPr lang="de-CH" sz="2000"/>
              <a:t>Part of paper is update of validation stage table and assignment of validation stage to each variable covered by LPV</a:t>
            </a:r>
            <a:endParaRPr sz="2000"/>
          </a:p>
        </p:txBody>
      </p:sp>
      <p:sp>
        <p:nvSpPr>
          <p:cNvPr id="57" name="Google Shape;57;p7"/>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58" name="Google Shape;58;p7"/>
          <p:cNvPicPr preferRelativeResize="0"/>
          <p:nvPr/>
        </p:nvPicPr>
        <p:blipFill rotWithShape="1">
          <a:blip r:embed="rId4">
            <a:alphaModFix/>
          </a:blip>
          <a:srcRect b="0" l="0" r="0" t="0"/>
          <a:stretch/>
        </p:blipFill>
        <p:spPr>
          <a:xfrm>
            <a:off x="2352675" y="2667000"/>
            <a:ext cx="4743450" cy="30715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8"/>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4000"/>
              <a:t>2. LPV Validation Stage Table (History)</a:t>
            </a:r>
            <a:endParaRPr sz="4000"/>
          </a:p>
        </p:txBody>
      </p:sp>
      <p:sp>
        <p:nvSpPr>
          <p:cNvPr id="64" name="Google Shape;64;p8"/>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de-CH" sz="1800"/>
              <a:t>Morisette 2006, 3 validation stages. </a:t>
            </a:r>
            <a:endParaRPr sz="1800"/>
          </a:p>
          <a:p>
            <a:pPr indent="-342900" lvl="0" marL="342900" rtl="0" algn="l">
              <a:spcBef>
                <a:spcPts val="360"/>
              </a:spcBef>
              <a:spcAft>
                <a:spcPts val="0"/>
              </a:spcAft>
              <a:buClr>
                <a:schemeClr val="dk1"/>
              </a:buClr>
              <a:buSzPts val="1800"/>
              <a:buChar char="•"/>
            </a:pPr>
            <a:r>
              <a:rPr lang="de-CH" sz="1800"/>
              <a:t>Baret, EOS report, 2006, introduced 4</a:t>
            </a:r>
            <a:r>
              <a:rPr baseline="30000" lang="de-CH" sz="1800"/>
              <a:t>th</a:t>
            </a:r>
            <a:r>
              <a:rPr lang="de-CH" sz="1800"/>
              <a:t> stage</a:t>
            </a:r>
            <a:endParaRPr/>
          </a:p>
          <a:p>
            <a:pPr indent="-342900" lvl="0" marL="342900" rtl="0" algn="l">
              <a:spcBef>
                <a:spcPts val="360"/>
              </a:spcBef>
              <a:spcAft>
                <a:spcPts val="0"/>
              </a:spcAft>
              <a:buClr>
                <a:schemeClr val="dk1"/>
              </a:buClr>
              <a:buSzPts val="1800"/>
              <a:buChar char="•"/>
            </a:pPr>
            <a:r>
              <a:rPr lang="de-CH" sz="1800"/>
              <a:t>Nightingale, 2010, with updated validation stage table</a:t>
            </a:r>
            <a:endParaRPr/>
          </a:p>
          <a:p>
            <a:pPr indent="-342900" lvl="0" marL="342900" rtl="0" algn="l">
              <a:spcBef>
                <a:spcPts val="360"/>
              </a:spcBef>
              <a:spcAft>
                <a:spcPts val="0"/>
              </a:spcAft>
              <a:buClr>
                <a:schemeClr val="dk1"/>
              </a:buClr>
              <a:buSzPts val="1800"/>
              <a:buChar char="•"/>
            </a:pPr>
            <a:r>
              <a:rPr lang="de-CH" sz="1800"/>
              <a:t>LPV website (current version) slight changes to Nightingale, 2010</a:t>
            </a:r>
            <a:br>
              <a:rPr lang="de-CH" sz="1800"/>
            </a:br>
            <a:r>
              <a:rPr lang="de-CH" sz="1800"/>
              <a:t>(‘rigorous’ instead of ‘robust’, publication already at stage 2)</a:t>
            </a:r>
            <a:endParaRPr/>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0" lvl="0" marL="0" rtl="0" algn="l">
              <a:spcBef>
                <a:spcPts val="360"/>
              </a:spcBef>
              <a:spcAft>
                <a:spcPts val="0"/>
              </a:spcAft>
              <a:buClr>
                <a:schemeClr val="dk1"/>
              </a:buClr>
              <a:buSzPts val="1800"/>
              <a:buNone/>
            </a:pPr>
            <a:r>
              <a:t/>
            </a:r>
            <a:endParaRPr sz="1800"/>
          </a:p>
          <a:p>
            <a:pPr indent="-361950" lvl="0" marL="361950" rtl="0" algn="l">
              <a:spcBef>
                <a:spcPts val="360"/>
              </a:spcBef>
              <a:spcAft>
                <a:spcPts val="0"/>
              </a:spcAft>
              <a:buClr>
                <a:schemeClr val="dk1"/>
              </a:buClr>
              <a:buSzPts val="1800"/>
              <a:buNone/>
            </a:pPr>
            <a:r>
              <a:rPr lang="de-CH" sz="1800"/>
              <a:t>Nightingale, J. Schaepman-Strub, G. Nickeson, J. and Baret, F. 2010. Assessing Satellite-derived Land Product Quality for Earth System Science Applications: Results from the CEOS LPV Sub-group. </a:t>
            </a:r>
            <a:r>
              <a:rPr i="1" lang="de-CH" sz="1800"/>
              <a:t>Proceedings of Earth Observation for Land-Atmosphere Interaction Science, </a:t>
            </a:r>
            <a:r>
              <a:rPr lang="de-CH" sz="1800"/>
              <a:t>SP-688, European Space Agency, 2011.</a:t>
            </a:r>
            <a:endParaRPr sz="1800"/>
          </a:p>
        </p:txBody>
      </p:sp>
      <p:sp>
        <p:nvSpPr>
          <p:cNvPr id="65" name="Google Shape;65;p8"/>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9"/>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3500"/>
              <a:t>LPV Validation Stage Table (website version)</a:t>
            </a:r>
            <a:endParaRPr sz="3500"/>
          </a:p>
        </p:txBody>
      </p:sp>
      <p:sp>
        <p:nvSpPr>
          <p:cNvPr id="71" name="Google Shape;71;p9"/>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72" name="Google Shape;72;p9"/>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73" name="Google Shape;73;p9"/>
          <p:cNvPicPr preferRelativeResize="0"/>
          <p:nvPr/>
        </p:nvPicPr>
        <p:blipFill rotWithShape="1">
          <a:blip r:embed="rId3">
            <a:alphaModFix/>
          </a:blip>
          <a:srcRect b="0" l="0" r="0" t="0"/>
          <a:stretch/>
        </p:blipFill>
        <p:spPr>
          <a:xfrm>
            <a:off x="1038225" y="800100"/>
            <a:ext cx="7372350" cy="5848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0"/>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a:t>Short Discussion</a:t>
            </a:r>
            <a:endParaRPr/>
          </a:p>
        </p:txBody>
      </p:sp>
      <p:sp>
        <p:nvSpPr>
          <p:cNvPr id="79" name="Google Shape;79;p10"/>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de-CH"/>
              <a:t>What is the value/purpose of the LPV validation stage table for YOU?</a:t>
            </a:r>
            <a:endParaRPr/>
          </a:p>
          <a:p>
            <a:pPr indent="-139700" lvl="0" marL="342900" rtl="0" algn="l">
              <a:spcBef>
                <a:spcPts val="640"/>
              </a:spcBef>
              <a:spcAft>
                <a:spcPts val="0"/>
              </a:spcAft>
              <a:buClr>
                <a:schemeClr val="dk1"/>
              </a:buClr>
              <a:buSzPts val="3200"/>
              <a:buNone/>
            </a:pPr>
            <a:r>
              <a:t/>
            </a:r>
            <a:endParaRPr/>
          </a:p>
        </p:txBody>
      </p:sp>
      <p:sp>
        <p:nvSpPr>
          <p:cNvPr id="80" name="Google Shape;80;p10"/>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1"/>
          <p:cNvPicPr preferRelativeResize="0"/>
          <p:nvPr/>
        </p:nvPicPr>
        <p:blipFill rotWithShape="1">
          <a:blip r:embed="rId3">
            <a:alphaModFix/>
          </a:blip>
          <a:srcRect b="0" l="0" r="0" t="0"/>
          <a:stretch/>
        </p:blipFill>
        <p:spPr>
          <a:xfrm>
            <a:off x="783031" y="1295400"/>
            <a:ext cx="7827569" cy="5620792"/>
          </a:xfrm>
          <a:prstGeom prst="rect">
            <a:avLst/>
          </a:prstGeom>
          <a:noFill/>
          <a:ln>
            <a:noFill/>
          </a:ln>
        </p:spPr>
      </p:pic>
      <p:sp>
        <p:nvSpPr>
          <p:cNvPr id="87" name="Google Shape;87;p11"/>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2800"/>
              <a:t>3. Other Existing Approaches (Maturity Matrix)</a:t>
            </a:r>
            <a:endParaRPr sz="2800"/>
          </a:p>
        </p:txBody>
      </p:sp>
      <p:sp>
        <p:nvSpPr>
          <p:cNvPr id="88" name="Google Shape;88;p11"/>
          <p:cNvSpPr txBox="1"/>
          <p:nvPr>
            <p:ph idx="1" type="body"/>
          </p:nvPr>
        </p:nvSpPr>
        <p:spPr>
          <a:xfrm>
            <a:off x="658214" y="685800"/>
            <a:ext cx="8229600" cy="38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lang="de-CH" sz="1800"/>
              <a:t>Bates, J. J., and J. L. Privette (2012), A maturity model for assessing the completeness of climate data records, </a:t>
            </a:r>
            <a:r>
              <a:rPr i="1" lang="de-CH" sz="1800"/>
              <a:t>Eos Trans. AGU</a:t>
            </a:r>
            <a:r>
              <a:rPr lang="de-CH" sz="1800"/>
              <a:t>, </a:t>
            </a:r>
            <a:r>
              <a:rPr i="1" lang="de-CH" sz="1800"/>
              <a:t>93</a:t>
            </a:r>
            <a:r>
              <a:rPr lang="de-CH" sz="1800"/>
              <a:t>(44), 441, doi:10.1029/2012EO440006. </a:t>
            </a:r>
            <a:endParaRPr/>
          </a:p>
        </p:txBody>
      </p:sp>
      <p:sp>
        <p:nvSpPr>
          <p:cNvPr id="89" name="Google Shape;89;p11"/>
          <p:cNvSpPr/>
          <p:nvPr/>
        </p:nvSpPr>
        <p:spPr>
          <a:xfrm>
            <a:off x="5105400" y="1905000"/>
            <a:ext cx="1143000" cy="4419600"/>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2"/>
          <p:cNvSpPr txBox="1"/>
          <p:nvPr>
            <p:ph idx="1" type="body"/>
          </p:nvPr>
        </p:nvSpPr>
        <p:spPr>
          <a:xfrm>
            <a:off x="609600" y="914400"/>
            <a:ext cx="8229600" cy="53340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96" name="Google Shape;96;p12"/>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pic>
        <p:nvPicPr>
          <p:cNvPr id="97" name="Google Shape;97;p12"/>
          <p:cNvPicPr preferRelativeResize="0"/>
          <p:nvPr/>
        </p:nvPicPr>
        <p:blipFill rotWithShape="1">
          <a:blip r:embed="rId3">
            <a:alphaModFix/>
          </a:blip>
          <a:srcRect b="0" l="0" r="0" t="0"/>
          <a:stretch/>
        </p:blipFill>
        <p:spPr>
          <a:xfrm>
            <a:off x="4419600" y="76200"/>
            <a:ext cx="1717994" cy="6624637"/>
          </a:xfrm>
          <a:prstGeom prst="rect">
            <a:avLst/>
          </a:prstGeom>
          <a:noFill/>
          <a:ln>
            <a:noFill/>
          </a:ln>
        </p:spPr>
      </p:pic>
      <p:pic>
        <p:nvPicPr>
          <p:cNvPr id="98" name="Google Shape;98;p12"/>
          <p:cNvPicPr preferRelativeResize="0"/>
          <p:nvPr/>
        </p:nvPicPr>
        <p:blipFill rotWithShape="1">
          <a:blip r:embed="rId4">
            <a:alphaModFix/>
          </a:blip>
          <a:srcRect b="0" l="0" r="0" t="0"/>
          <a:stretch/>
        </p:blipFill>
        <p:spPr>
          <a:xfrm>
            <a:off x="3158182" y="76200"/>
            <a:ext cx="1223318" cy="66246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ph type="title"/>
          </p:nvPr>
        </p:nvSpPr>
        <p:spPr>
          <a:xfrm>
            <a:off x="609600" y="76200"/>
            <a:ext cx="8229600" cy="60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sz="2800"/>
              <a:t>3. Other Existing Approaches (CORE-CLIMAX)</a:t>
            </a:r>
            <a:endParaRPr sz="2800"/>
          </a:p>
        </p:txBody>
      </p:sp>
      <p:sp>
        <p:nvSpPr>
          <p:cNvPr id="105" name="Google Shape;105;p13"/>
          <p:cNvSpPr txBox="1"/>
          <p:nvPr>
            <p:ph idx="1" type="body"/>
          </p:nvPr>
        </p:nvSpPr>
        <p:spPr>
          <a:xfrm>
            <a:off x="609600" y="838200"/>
            <a:ext cx="8229600" cy="541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None/>
            </a:pPr>
            <a:r>
              <a:rPr lang="de-CH" sz="1800">
                <a:solidFill>
                  <a:srgbClr val="000000"/>
                </a:solidFill>
              </a:rPr>
              <a:t>EUMETSAT, Core-Climax CDR Assessment Report, CC/EUM/REP/14/004, v1A Draft, 23 December 2014 </a:t>
            </a:r>
            <a:endParaRPr/>
          </a:p>
          <a:p>
            <a:pPr indent="-457200" lvl="1" marL="857250" rtl="0" algn="l">
              <a:spcBef>
                <a:spcPts val="400"/>
              </a:spcBef>
              <a:spcAft>
                <a:spcPts val="0"/>
              </a:spcAft>
              <a:buClr>
                <a:schemeClr val="dk1"/>
              </a:buClr>
              <a:buSzPts val="2000"/>
              <a:buFont typeface="Arial"/>
              <a:buChar char="•"/>
            </a:pPr>
            <a:r>
              <a:rPr lang="de-CH" sz="2000"/>
              <a:t>Based on Bates and Privette, 2012</a:t>
            </a:r>
            <a:endParaRPr/>
          </a:p>
          <a:p>
            <a:pPr indent="-457200" lvl="1" marL="857250" rtl="0" algn="l">
              <a:spcBef>
                <a:spcPts val="400"/>
              </a:spcBef>
              <a:spcAft>
                <a:spcPts val="0"/>
              </a:spcAft>
              <a:buClr>
                <a:schemeClr val="dk1"/>
              </a:buClr>
              <a:buSzPts val="2000"/>
              <a:buFont typeface="Arial"/>
              <a:buChar char="•"/>
            </a:pPr>
            <a:r>
              <a:rPr lang="de-CH" sz="2000"/>
              <a:t>Extending the model to be applicable to climate data records in general (satellite, in situ, combined (sat + in situ), reanalysis)</a:t>
            </a:r>
            <a:endParaRPr/>
          </a:p>
          <a:p>
            <a:pPr indent="-457200" lvl="1" marL="857250" rtl="0" algn="l">
              <a:spcBef>
                <a:spcPts val="400"/>
              </a:spcBef>
              <a:spcAft>
                <a:spcPts val="0"/>
              </a:spcAft>
              <a:buClr>
                <a:schemeClr val="dk1"/>
              </a:buClr>
              <a:buSzPts val="2000"/>
              <a:buFont typeface="Arial"/>
              <a:buChar char="•"/>
            </a:pPr>
            <a:r>
              <a:rPr lang="de-CH" sz="2000"/>
              <a:t>Extending the validation column to include uncertainty assessment other than direct validation (e.g. downstream from instrument, propagated through algorithm)</a:t>
            </a:r>
            <a:endParaRPr/>
          </a:p>
          <a:p>
            <a:pPr indent="-139700" lvl="0" marL="342900" rtl="0" algn="l">
              <a:spcBef>
                <a:spcPts val="640"/>
              </a:spcBef>
              <a:spcAft>
                <a:spcPts val="0"/>
              </a:spcAft>
              <a:buClr>
                <a:schemeClr val="dk1"/>
              </a:buClr>
              <a:buSzPts val="3200"/>
              <a:buNone/>
            </a:pPr>
            <a:r>
              <a:t/>
            </a:r>
            <a:endParaRPr/>
          </a:p>
        </p:txBody>
      </p:sp>
      <p:sp>
        <p:nvSpPr>
          <p:cNvPr id="106" name="Google Shape;106;p13"/>
          <p:cNvSpPr txBox="1"/>
          <p:nvPr>
            <p:ph idx="12" type="sldNum"/>
          </p:nvPr>
        </p:nvSpPr>
        <p:spPr>
          <a:xfrm>
            <a:off x="6705600" y="63817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outure">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